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Lst>
  <p:notesMasterIdLst>
    <p:notesMasterId r:id="rId27"/>
  </p:notesMasterIdLst>
  <p:sldIdLst>
    <p:sldId id="256" r:id="rId5"/>
    <p:sldId id="259" r:id="rId6"/>
    <p:sldId id="258" r:id="rId7"/>
    <p:sldId id="260" r:id="rId8"/>
    <p:sldId id="261" r:id="rId9"/>
    <p:sldId id="262" r:id="rId10"/>
    <p:sldId id="263" r:id="rId11"/>
    <p:sldId id="264" r:id="rId12"/>
    <p:sldId id="266" r:id="rId13"/>
    <p:sldId id="265" r:id="rId14"/>
    <p:sldId id="267" r:id="rId15"/>
    <p:sldId id="268" r:id="rId16"/>
    <p:sldId id="269" r:id="rId17"/>
    <p:sldId id="271" r:id="rId18"/>
    <p:sldId id="270" r:id="rId19"/>
    <p:sldId id="272" r:id="rId20"/>
    <p:sldId id="273" r:id="rId21"/>
    <p:sldId id="274" r:id="rId22"/>
    <p:sldId id="275" r:id="rId23"/>
    <p:sldId id="282" r:id="rId24"/>
    <p:sldId id="27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6" autoAdjust="0"/>
    <p:restoredTop sz="94684" autoAdjust="0"/>
  </p:normalViewPr>
  <p:slideViewPr>
    <p:cSldViewPr snapToGrid="0">
      <p:cViewPr varScale="1">
        <p:scale>
          <a:sx n="65" d="100"/>
          <a:sy n="65" d="100"/>
        </p:scale>
        <p:origin x="77" y="3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10994-B50B-4905-8540-75E964ED20B2}" type="datetimeFigureOut">
              <a:rPr lang="en-GB" smtClean="0"/>
              <a:t>18/07/2017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82A82-EAF3-4CC4-9CBD-989FDA488D21}" type="slidenum">
              <a:rPr lang="en-GB" smtClean="0"/>
              <a:t>‹#›</a:t>
            </a:fld>
            <a:endParaRPr lang="en-GB"/>
          </a:p>
        </p:txBody>
      </p:sp>
    </p:spTree>
    <p:extLst>
      <p:ext uri="{BB962C8B-B14F-4D97-AF65-F5344CB8AC3E}">
        <p14:creationId xmlns:p14="http://schemas.microsoft.com/office/powerpoint/2010/main" val="273450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5DCF9A1-F5FF-4442-B606-1BD337DE9932}" type="slidenum">
              <a:rPr lang="en-GB" altLang="en-US" sz="1200">
                <a:solidFill>
                  <a:srgbClr val="000000"/>
                </a:solidFill>
              </a:rPr>
              <a:pPr/>
              <a:t>1</a:t>
            </a:fld>
            <a:endParaRPr lang="en-GB" altLang="en-US" sz="1200">
              <a:solidFill>
                <a:srgbClr val="000000"/>
              </a:solidFill>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8553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CC3D3F5C-F83A-4D65-A25A-176BFFDCF213}" type="slidenum">
              <a:rPr lang="en-GB" altLang="en-US" sz="1200">
                <a:solidFill>
                  <a:srgbClr val="000000"/>
                </a:solidFill>
              </a:rPr>
              <a:pPr/>
              <a:t>20</a:t>
            </a:fld>
            <a:endParaRPr lang="en-GB" altLang="en-US" sz="1200">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9686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9844753-171A-4DB2-AE72-FD193ACF6250}" type="slidenum">
              <a:rPr lang="en-GB" altLang="en-US" sz="1200">
                <a:solidFill>
                  <a:srgbClr val="000000"/>
                </a:solidFill>
              </a:rPr>
              <a:pPr/>
              <a:t>21</a:t>
            </a:fld>
            <a:endParaRPr lang="en-GB" altLang="en-US" sz="1200">
              <a:solidFill>
                <a:srgbClr val="000000"/>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21428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D48B71-04A5-4146-AF17-5D23FA92ED84}" type="slidenum">
              <a:rPr lang="en-GB" altLang="en-US" sz="1200">
                <a:solidFill>
                  <a:srgbClr val="000000"/>
                </a:solidFill>
              </a:rPr>
              <a:pPr/>
              <a:t>22</a:t>
            </a:fld>
            <a:endParaRPr lang="en-GB" altLang="en-US" sz="1200">
              <a:solidFill>
                <a:srgbClr val="000000"/>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1826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24C9FD-04DE-4550-AE4F-84F989D6C1BC}"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144149364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3759B5-E017-4F6C-BBB5-514EBD3DA833}"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13841440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D502FA-ED94-47E6-85E3-22B78DD12BC2}"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264984407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GB"/>
          </a:p>
        </p:txBody>
      </p:sp>
      <p:sp>
        <p:nvSpPr>
          <p:cNvPr id="3" name="Online Image Placeholder 2"/>
          <p:cNvSpPr>
            <a:spLocks noGrp="1"/>
          </p:cNvSpPr>
          <p:nvPr>
            <p:ph type="clipArt" sz="half" idx="1"/>
          </p:nvPr>
        </p:nvSpPr>
        <p:spPr>
          <a:xfrm>
            <a:off x="914400" y="1981200"/>
            <a:ext cx="5080000" cy="4114800"/>
          </a:xfrm>
        </p:spPr>
        <p:txBody>
          <a:bodyPr/>
          <a:lstStyle/>
          <a:p>
            <a:pPr lvl="0"/>
            <a:endParaRPr lang="en-GB" noProof="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EB2383-0D10-4E74-9413-90858F55EB8D}"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39256468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63CFF9-A720-43CB-9723-BE59933477F4}"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234978893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D3401C-4C7F-435F-8A3A-54E05AC185A3}"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346838703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25572-DC24-4E4D-AAF1-C2C7BEB4A90B}"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355379809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6B0E2D-5F1D-43B7-AB6A-7D14736438B4}"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266641235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C63D909-B095-48FF-A1DD-F9AD713E8B1C}"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12690288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6C5C3F-AC06-471F-8350-2913929347EF}"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274052343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CF8E42-EB4A-4E62-942F-8479CFF5A089}"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18676727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C1A021-7F79-48BC-802F-DF1BE3FFCFCE}"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160620858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65D22B-E732-48E4-910A-CC0870EB6593}"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53191154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CAD92D-787F-48B0-B47E-C3CAD23E2B63}"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380848305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618798-CD04-4A4B-BEE6-FE4B81C11FC8}"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377504314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C16366-9A2E-4F4A-BE14-F735A219F1DD}"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125762923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GB"/>
          </a:p>
        </p:txBody>
      </p:sp>
      <p:sp>
        <p:nvSpPr>
          <p:cNvPr id="3" name="Online Image Placeholder 2"/>
          <p:cNvSpPr>
            <a:spLocks noGrp="1"/>
          </p:cNvSpPr>
          <p:nvPr>
            <p:ph type="clipArt" sz="half" idx="1"/>
          </p:nvPr>
        </p:nvSpPr>
        <p:spPr>
          <a:xfrm>
            <a:off x="914400" y="1981200"/>
            <a:ext cx="5080000" cy="4114800"/>
          </a:xfrm>
        </p:spPr>
        <p:txBody>
          <a:bodyPr/>
          <a:lstStyle/>
          <a:p>
            <a:pPr lvl="0"/>
            <a:endParaRPr lang="en-GB" noProof="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4DE9C7-E376-4D49-941A-B881BCC3ECB1}"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262210909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63CFF9-A720-43CB-9723-BE59933477F4}"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388019964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D3401C-4C7F-435F-8A3A-54E05AC185A3}"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421614353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25572-DC24-4E4D-AAF1-C2C7BEB4A90B}"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56269601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6B0E2D-5F1D-43B7-AB6A-7D14736438B4}"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296073452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C63D909-B095-48FF-A1DD-F9AD713E8B1C}"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21406538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A0A3C8-4745-41FE-9984-F985C91E51EB}"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354188120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6C5C3F-AC06-471F-8350-2913929347EF}"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95358566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CF8E42-EB4A-4E62-942F-8479CFF5A089}"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185780858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65D22B-E732-48E4-910A-CC0870EB6593}"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70421794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CAD92D-787F-48B0-B47E-C3CAD23E2B63}"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315929310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618798-CD04-4A4B-BEE6-FE4B81C11FC8}"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110991245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C16366-9A2E-4F4A-BE14-F735A219F1DD}"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255382628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GB"/>
          </a:p>
        </p:txBody>
      </p:sp>
      <p:sp>
        <p:nvSpPr>
          <p:cNvPr id="3" name="Online Image Placeholder 2"/>
          <p:cNvSpPr>
            <a:spLocks noGrp="1"/>
          </p:cNvSpPr>
          <p:nvPr>
            <p:ph type="clipArt" sz="half" idx="1"/>
          </p:nvPr>
        </p:nvSpPr>
        <p:spPr>
          <a:xfrm>
            <a:off x="914400" y="1981200"/>
            <a:ext cx="5080000" cy="4114800"/>
          </a:xfrm>
        </p:spPr>
        <p:txBody>
          <a:bodyPr/>
          <a:lstStyle/>
          <a:p>
            <a:pPr lvl="0"/>
            <a:endParaRPr lang="en-GB" noProof="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4DE9C7-E376-4D49-941A-B881BCC3ECB1}"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64029896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1E8E2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1E8E2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50519B-F113-4AE6-B0EA-63EE15A38EF0}" type="slidenum">
              <a:rPr lang="en-GB" altLang="en-US">
                <a:solidFill>
                  <a:srgbClr val="1E8E2E"/>
                </a:solidFill>
              </a:rPr>
              <a:pPr>
                <a:defRPr/>
              </a:pPr>
              <a:t>‹#›</a:t>
            </a:fld>
            <a:endParaRPr lang="en-GB" altLang="en-US">
              <a:solidFill>
                <a:srgbClr val="1E8E2E"/>
              </a:solidFill>
            </a:endParaRPr>
          </a:p>
        </p:txBody>
      </p:sp>
    </p:spTree>
    <p:extLst>
      <p:ext uri="{BB962C8B-B14F-4D97-AF65-F5344CB8AC3E}">
        <p14:creationId xmlns:p14="http://schemas.microsoft.com/office/powerpoint/2010/main" val="150863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1E8E2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1E8E2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AD55C5-7E4B-4FF9-BF8E-E7E9AB0BFCA7}" type="slidenum">
              <a:rPr lang="en-GB" altLang="en-US">
                <a:solidFill>
                  <a:srgbClr val="1E8E2E"/>
                </a:solidFill>
              </a:rPr>
              <a:pPr>
                <a:defRPr/>
              </a:pPr>
              <a:t>‹#›</a:t>
            </a:fld>
            <a:endParaRPr lang="en-GB" altLang="en-US">
              <a:solidFill>
                <a:srgbClr val="1E8E2E"/>
              </a:solidFill>
            </a:endParaRPr>
          </a:p>
        </p:txBody>
      </p:sp>
    </p:spTree>
    <p:extLst>
      <p:ext uri="{BB962C8B-B14F-4D97-AF65-F5344CB8AC3E}">
        <p14:creationId xmlns:p14="http://schemas.microsoft.com/office/powerpoint/2010/main" val="4095958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1E8E2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1E8E2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09D01E-EA5A-4BA9-A082-C8BCC5A95FEA}" type="slidenum">
              <a:rPr lang="en-GB" altLang="en-US">
                <a:solidFill>
                  <a:srgbClr val="1E8E2E"/>
                </a:solidFill>
              </a:rPr>
              <a:pPr>
                <a:defRPr/>
              </a:pPr>
              <a:t>‹#›</a:t>
            </a:fld>
            <a:endParaRPr lang="en-GB" altLang="en-US">
              <a:solidFill>
                <a:srgbClr val="1E8E2E"/>
              </a:solidFill>
            </a:endParaRPr>
          </a:p>
        </p:txBody>
      </p:sp>
    </p:spTree>
    <p:extLst>
      <p:ext uri="{BB962C8B-B14F-4D97-AF65-F5344CB8AC3E}">
        <p14:creationId xmlns:p14="http://schemas.microsoft.com/office/powerpoint/2010/main" val="3774986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EFC225-6DFB-4AB5-8D46-124A9D6D0592}"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358624722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1E8E2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1E8E2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14901A-859D-4A96-8AA7-82132AD3EA75}" type="slidenum">
              <a:rPr lang="en-GB" altLang="en-US">
                <a:solidFill>
                  <a:srgbClr val="1E8E2E"/>
                </a:solidFill>
              </a:rPr>
              <a:pPr>
                <a:defRPr/>
              </a:pPr>
              <a:t>‹#›</a:t>
            </a:fld>
            <a:endParaRPr lang="en-GB" altLang="en-US">
              <a:solidFill>
                <a:srgbClr val="1E8E2E"/>
              </a:solidFill>
            </a:endParaRPr>
          </a:p>
        </p:txBody>
      </p:sp>
    </p:spTree>
    <p:extLst>
      <p:ext uri="{BB962C8B-B14F-4D97-AF65-F5344CB8AC3E}">
        <p14:creationId xmlns:p14="http://schemas.microsoft.com/office/powerpoint/2010/main" val="1088761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1E8E2E"/>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1E8E2E"/>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09C724-4D97-4A97-BB35-EA37C71E89CA}" type="slidenum">
              <a:rPr lang="en-GB" altLang="en-US">
                <a:solidFill>
                  <a:srgbClr val="1E8E2E"/>
                </a:solidFill>
              </a:rPr>
              <a:pPr>
                <a:defRPr/>
              </a:pPr>
              <a:t>‹#›</a:t>
            </a:fld>
            <a:endParaRPr lang="en-GB" altLang="en-US">
              <a:solidFill>
                <a:srgbClr val="1E8E2E"/>
              </a:solidFill>
            </a:endParaRPr>
          </a:p>
        </p:txBody>
      </p:sp>
    </p:spTree>
    <p:extLst>
      <p:ext uri="{BB962C8B-B14F-4D97-AF65-F5344CB8AC3E}">
        <p14:creationId xmlns:p14="http://schemas.microsoft.com/office/powerpoint/2010/main" val="1792575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1E8E2E"/>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1E8E2E"/>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468F05-8DE6-4595-B51E-82F6594627DC}" type="slidenum">
              <a:rPr lang="en-GB" altLang="en-US">
                <a:solidFill>
                  <a:srgbClr val="1E8E2E"/>
                </a:solidFill>
              </a:rPr>
              <a:pPr>
                <a:defRPr/>
              </a:pPr>
              <a:t>‹#›</a:t>
            </a:fld>
            <a:endParaRPr lang="en-GB" altLang="en-US">
              <a:solidFill>
                <a:srgbClr val="1E8E2E"/>
              </a:solidFill>
            </a:endParaRPr>
          </a:p>
        </p:txBody>
      </p:sp>
    </p:spTree>
    <p:extLst>
      <p:ext uri="{BB962C8B-B14F-4D97-AF65-F5344CB8AC3E}">
        <p14:creationId xmlns:p14="http://schemas.microsoft.com/office/powerpoint/2010/main" val="29887336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1E8E2E"/>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1E8E2E"/>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181FFC-407D-48EE-B616-101A08997827}" type="slidenum">
              <a:rPr lang="en-GB" altLang="en-US">
                <a:solidFill>
                  <a:srgbClr val="1E8E2E"/>
                </a:solidFill>
              </a:rPr>
              <a:pPr>
                <a:defRPr/>
              </a:pPr>
              <a:t>‹#›</a:t>
            </a:fld>
            <a:endParaRPr lang="en-GB" altLang="en-US">
              <a:solidFill>
                <a:srgbClr val="1E8E2E"/>
              </a:solidFill>
            </a:endParaRPr>
          </a:p>
        </p:txBody>
      </p:sp>
    </p:spTree>
    <p:extLst>
      <p:ext uri="{BB962C8B-B14F-4D97-AF65-F5344CB8AC3E}">
        <p14:creationId xmlns:p14="http://schemas.microsoft.com/office/powerpoint/2010/main" val="8851126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1E8E2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1E8E2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926BAE-54D9-4912-BAEA-B19F08E6ADA4}" type="slidenum">
              <a:rPr lang="en-GB" altLang="en-US">
                <a:solidFill>
                  <a:srgbClr val="1E8E2E"/>
                </a:solidFill>
              </a:rPr>
              <a:pPr>
                <a:defRPr/>
              </a:pPr>
              <a:t>‹#›</a:t>
            </a:fld>
            <a:endParaRPr lang="en-GB" altLang="en-US">
              <a:solidFill>
                <a:srgbClr val="1E8E2E"/>
              </a:solidFill>
            </a:endParaRPr>
          </a:p>
        </p:txBody>
      </p:sp>
    </p:spTree>
    <p:extLst>
      <p:ext uri="{BB962C8B-B14F-4D97-AF65-F5344CB8AC3E}">
        <p14:creationId xmlns:p14="http://schemas.microsoft.com/office/powerpoint/2010/main" val="13706170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1E8E2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1E8E2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7562E-DA69-48EC-A564-C6FF7C50054B}" type="slidenum">
              <a:rPr lang="en-GB" altLang="en-US">
                <a:solidFill>
                  <a:srgbClr val="1E8E2E"/>
                </a:solidFill>
              </a:rPr>
              <a:pPr>
                <a:defRPr/>
              </a:pPr>
              <a:t>‹#›</a:t>
            </a:fld>
            <a:endParaRPr lang="en-GB" altLang="en-US">
              <a:solidFill>
                <a:srgbClr val="1E8E2E"/>
              </a:solidFill>
            </a:endParaRPr>
          </a:p>
        </p:txBody>
      </p:sp>
    </p:spTree>
    <p:extLst>
      <p:ext uri="{BB962C8B-B14F-4D97-AF65-F5344CB8AC3E}">
        <p14:creationId xmlns:p14="http://schemas.microsoft.com/office/powerpoint/2010/main" val="4760874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1E8E2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1E8E2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F4F8DF-E614-43B1-A8FA-43BDE0D6DD6C}" type="slidenum">
              <a:rPr lang="en-GB" altLang="en-US">
                <a:solidFill>
                  <a:srgbClr val="1E8E2E"/>
                </a:solidFill>
              </a:rPr>
              <a:pPr>
                <a:defRPr/>
              </a:pPr>
              <a:t>‹#›</a:t>
            </a:fld>
            <a:endParaRPr lang="en-GB" altLang="en-US">
              <a:solidFill>
                <a:srgbClr val="1E8E2E"/>
              </a:solidFill>
            </a:endParaRPr>
          </a:p>
        </p:txBody>
      </p:sp>
    </p:spTree>
    <p:extLst>
      <p:ext uri="{BB962C8B-B14F-4D97-AF65-F5344CB8AC3E}">
        <p14:creationId xmlns:p14="http://schemas.microsoft.com/office/powerpoint/2010/main" val="4054489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1E8E2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1E8E2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9C9C17-33BF-43B8-8B70-ACAB4CCEAD68}" type="slidenum">
              <a:rPr lang="en-GB" altLang="en-US">
                <a:solidFill>
                  <a:srgbClr val="1E8E2E"/>
                </a:solidFill>
              </a:rPr>
              <a:pPr>
                <a:defRPr/>
              </a:pPr>
              <a:t>‹#›</a:t>
            </a:fld>
            <a:endParaRPr lang="en-GB" altLang="en-US">
              <a:solidFill>
                <a:srgbClr val="1E8E2E"/>
              </a:solidFill>
            </a:endParaRPr>
          </a:p>
        </p:txBody>
      </p:sp>
    </p:spTree>
    <p:extLst>
      <p:ext uri="{BB962C8B-B14F-4D97-AF65-F5344CB8AC3E}">
        <p14:creationId xmlns:p14="http://schemas.microsoft.com/office/powerpoint/2010/main" val="18218908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Online Image Placeholder 3"/>
          <p:cNvSpPr>
            <a:spLocks noGrp="1"/>
          </p:cNvSpPr>
          <p:nvPr>
            <p:ph type="clipArt" sz="half" idx="2"/>
          </p:nvPr>
        </p:nvSpPr>
        <p:spPr>
          <a:xfrm>
            <a:off x="6197600" y="1981200"/>
            <a:ext cx="5080000" cy="4114800"/>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1E8E2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1E8E2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18265F-2001-4785-92EB-BA750D56C3A8}" type="slidenum">
              <a:rPr lang="en-GB" altLang="en-US">
                <a:solidFill>
                  <a:srgbClr val="1E8E2E"/>
                </a:solidFill>
              </a:rPr>
              <a:pPr>
                <a:defRPr/>
              </a:pPr>
              <a:t>‹#›</a:t>
            </a:fld>
            <a:endParaRPr lang="en-GB" altLang="en-US">
              <a:solidFill>
                <a:srgbClr val="1E8E2E"/>
              </a:solidFill>
            </a:endParaRPr>
          </a:p>
        </p:txBody>
      </p:sp>
    </p:spTree>
    <p:extLst>
      <p:ext uri="{BB962C8B-B14F-4D97-AF65-F5344CB8AC3E}">
        <p14:creationId xmlns:p14="http://schemas.microsoft.com/office/powerpoint/2010/main" val="37371328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1E8E2E"/>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1E8E2E"/>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0E67288-B3C5-4DF0-9103-ED0D2543DE5F}" type="slidenum">
              <a:rPr lang="en-GB" altLang="en-US">
                <a:solidFill>
                  <a:srgbClr val="1E8E2E"/>
                </a:solidFill>
              </a:rPr>
              <a:pPr>
                <a:defRPr/>
              </a:pPr>
              <a:t>‹#›</a:t>
            </a:fld>
            <a:endParaRPr lang="en-GB" altLang="en-US">
              <a:solidFill>
                <a:srgbClr val="1E8E2E"/>
              </a:solidFill>
            </a:endParaRPr>
          </a:p>
        </p:txBody>
      </p:sp>
    </p:spTree>
    <p:extLst>
      <p:ext uri="{BB962C8B-B14F-4D97-AF65-F5344CB8AC3E}">
        <p14:creationId xmlns:p14="http://schemas.microsoft.com/office/powerpoint/2010/main" val="4134975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4E69F8F-F924-4246-B731-2F2B2CD7E137}"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165233677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A3597E-5F2B-42B6-9439-DD3BC047930B}"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338551272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10C928-B4BC-4CF0-ADC2-03CF467E72D2}"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21536283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F03C26-E020-4F48-B3E4-C4CF953E8941}"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206462207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FFFF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FFFF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EDDA9A-8E98-41D6-A4E5-6D2BC1E72383}" type="slidenum">
              <a:rPr lang="en-GB" altLang="en-US">
                <a:solidFill>
                  <a:srgbClr val="FFFF66"/>
                </a:solidFill>
              </a:rPr>
              <a:pPr>
                <a:defRPr/>
              </a:pPr>
              <a:t>‹#›</a:t>
            </a:fld>
            <a:endParaRPr lang="en-GB" altLang="en-US">
              <a:solidFill>
                <a:srgbClr val="FFFF66"/>
              </a:solidFill>
            </a:endParaRPr>
          </a:p>
        </p:txBody>
      </p:sp>
    </p:spTree>
    <p:extLst>
      <p:ext uri="{BB962C8B-B14F-4D97-AF65-F5344CB8AC3E}">
        <p14:creationId xmlns:p14="http://schemas.microsoft.com/office/powerpoint/2010/main" val="14129500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en-GB" altLang="en-US">
              <a:solidFill>
                <a:srgbClr val="FFFF66"/>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en-GB" altLang="en-US">
              <a:solidFill>
                <a:srgbClr val="FFFF66"/>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FAAD12EC-8013-4EF1-A930-57B9D6339312}" type="slidenum">
              <a:rPr lang="en-GB" altLang="en-US">
                <a:solidFill>
                  <a:srgbClr val="FFFF66"/>
                </a:solidFill>
              </a:rPr>
              <a:pPr fontAlgn="base">
                <a:spcBef>
                  <a:spcPct val="0"/>
                </a:spcBef>
                <a:spcAft>
                  <a:spcPct val="0"/>
                </a:spcAft>
                <a:defRPr/>
              </a:pPr>
              <a:t>‹#›</a:t>
            </a:fld>
            <a:endParaRPr lang="en-GB" altLang="en-US">
              <a:solidFill>
                <a:srgbClr val="FFFF66"/>
              </a:solidFill>
            </a:endParaRPr>
          </a:p>
        </p:txBody>
      </p:sp>
    </p:spTree>
    <p:extLst>
      <p:ext uri="{BB962C8B-B14F-4D97-AF65-F5344CB8AC3E}">
        <p14:creationId xmlns:p14="http://schemas.microsoft.com/office/powerpoint/2010/main" val="2698283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en-GB" altLang="en-US">
              <a:solidFill>
                <a:srgbClr val="FFFF66"/>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en-GB" altLang="en-US">
              <a:solidFill>
                <a:srgbClr val="FFFF66"/>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ED2DC721-61C0-4FD0-B59B-9AF494DF4AAC}" type="slidenum">
              <a:rPr lang="en-GB" altLang="en-US">
                <a:solidFill>
                  <a:srgbClr val="FFFF66"/>
                </a:solidFill>
              </a:rPr>
              <a:pPr fontAlgn="base">
                <a:spcBef>
                  <a:spcPct val="0"/>
                </a:spcBef>
                <a:spcAft>
                  <a:spcPct val="0"/>
                </a:spcAft>
                <a:defRPr/>
              </a:pPr>
              <a:t>‹#›</a:t>
            </a:fld>
            <a:endParaRPr lang="en-GB" altLang="en-US">
              <a:solidFill>
                <a:srgbClr val="FFFF66"/>
              </a:solidFill>
            </a:endParaRPr>
          </a:p>
        </p:txBody>
      </p:sp>
    </p:spTree>
    <p:extLst>
      <p:ext uri="{BB962C8B-B14F-4D97-AF65-F5344CB8AC3E}">
        <p14:creationId xmlns:p14="http://schemas.microsoft.com/office/powerpoint/2010/main" val="34310293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en-GB" altLang="en-US">
              <a:solidFill>
                <a:srgbClr val="FFFF66"/>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en-GB" altLang="en-US">
              <a:solidFill>
                <a:srgbClr val="FFFF66"/>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ED2DC721-61C0-4FD0-B59B-9AF494DF4AAC}" type="slidenum">
              <a:rPr lang="en-GB" altLang="en-US">
                <a:solidFill>
                  <a:srgbClr val="FFFF66"/>
                </a:solidFill>
              </a:rPr>
              <a:pPr fontAlgn="base">
                <a:spcBef>
                  <a:spcPct val="0"/>
                </a:spcBef>
                <a:spcAft>
                  <a:spcPct val="0"/>
                </a:spcAft>
                <a:defRPr/>
              </a:pPr>
              <a:t>‹#›</a:t>
            </a:fld>
            <a:endParaRPr lang="en-GB" altLang="en-US">
              <a:solidFill>
                <a:srgbClr val="FFFF66"/>
              </a:solidFill>
            </a:endParaRPr>
          </a:p>
        </p:txBody>
      </p:sp>
    </p:spTree>
    <p:extLst>
      <p:ext uri="{BB962C8B-B14F-4D97-AF65-F5344CB8AC3E}">
        <p14:creationId xmlns:p14="http://schemas.microsoft.com/office/powerpoint/2010/main" val="350425578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B3E086"/>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en-GB" altLang="en-US">
              <a:solidFill>
                <a:srgbClr val="1E8E2E"/>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en-GB" altLang="en-US">
              <a:solidFill>
                <a:srgbClr val="1E8E2E"/>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53600EA1-5EB0-4D2E-A3D2-DFFDD34E6E48}" type="slidenum">
              <a:rPr lang="en-GB" altLang="en-US">
                <a:solidFill>
                  <a:srgbClr val="1E8E2E"/>
                </a:solidFill>
              </a:rPr>
              <a:pPr fontAlgn="base">
                <a:spcBef>
                  <a:spcPct val="0"/>
                </a:spcBef>
                <a:spcAft>
                  <a:spcPct val="0"/>
                </a:spcAft>
                <a:defRPr/>
              </a:pPr>
              <a:t>‹#›</a:t>
            </a:fld>
            <a:endParaRPr lang="en-GB" altLang="en-US">
              <a:solidFill>
                <a:srgbClr val="1E8E2E"/>
              </a:solidFill>
            </a:endParaRPr>
          </a:p>
        </p:txBody>
      </p:sp>
    </p:spTree>
    <p:extLst>
      <p:ext uri="{BB962C8B-B14F-4D97-AF65-F5344CB8AC3E}">
        <p14:creationId xmlns:p14="http://schemas.microsoft.com/office/powerpoint/2010/main" val="179518440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anose="030F0702030302020204" pitchFamily="66" charset="0"/>
        </a:defRPr>
      </a:lvl2pPr>
      <a:lvl3pPr algn="ctr" rtl="0" eaLnBrk="0" fontAlgn="base" hangingPunct="0">
        <a:spcBef>
          <a:spcPct val="0"/>
        </a:spcBef>
        <a:spcAft>
          <a:spcPct val="0"/>
        </a:spcAft>
        <a:defRPr sz="4400">
          <a:solidFill>
            <a:schemeClr val="tx2"/>
          </a:solidFill>
          <a:latin typeface="Comic Sans MS" panose="030F0702030302020204" pitchFamily="66" charset="0"/>
        </a:defRPr>
      </a:lvl3pPr>
      <a:lvl4pPr algn="ctr" rtl="0" eaLnBrk="0" fontAlgn="base" hangingPunct="0">
        <a:spcBef>
          <a:spcPct val="0"/>
        </a:spcBef>
        <a:spcAft>
          <a:spcPct val="0"/>
        </a:spcAft>
        <a:defRPr sz="4400">
          <a:solidFill>
            <a:schemeClr val="tx2"/>
          </a:solidFill>
          <a:latin typeface="Comic Sans MS" panose="030F0702030302020204" pitchFamily="66" charset="0"/>
        </a:defRPr>
      </a:lvl4pPr>
      <a:lvl5pPr algn="ctr" rtl="0" eaLnBrk="0" fontAlgn="base" hangingPunct="0">
        <a:spcBef>
          <a:spcPct val="0"/>
        </a:spcBef>
        <a:spcAft>
          <a:spcPct val="0"/>
        </a:spcAft>
        <a:defRPr sz="4400">
          <a:solidFill>
            <a:schemeClr val="tx2"/>
          </a:solidFill>
          <a:latin typeface="Comic Sans MS" panose="030F0702030302020204" pitchFamily="66" charset="0"/>
        </a:defRPr>
      </a:lvl5pPr>
      <a:lvl6pPr marL="457200" algn="ctr" rtl="0" fontAlgn="base">
        <a:spcBef>
          <a:spcPct val="0"/>
        </a:spcBef>
        <a:spcAft>
          <a:spcPct val="0"/>
        </a:spcAft>
        <a:defRPr sz="4400">
          <a:solidFill>
            <a:schemeClr val="tx2"/>
          </a:solidFill>
          <a:latin typeface="Comic Sans MS" panose="030F0702030302020204" pitchFamily="66" charset="0"/>
        </a:defRPr>
      </a:lvl6pPr>
      <a:lvl7pPr marL="914400" algn="ctr" rtl="0" fontAlgn="base">
        <a:spcBef>
          <a:spcPct val="0"/>
        </a:spcBef>
        <a:spcAft>
          <a:spcPct val="0"/>
        </a:spcAft>
        <a:defRPr sz="4400">
          <a:solidFill>
            <a:schemeClr val="tx2"/>
          </a:solidFill>
          <a:latin typeface="Comic Sans MS" panose="030F0702030302020204" pitchFamily="66" charset="0"/>
        </a:defRPr>
      </a:lvl7pPr>
      <a:lvl8pPr marL="1371600" algn="ctr" rtl="0" fontAlgn="base">
        <a:spcBef>
          <a:spcPct val="0"/>
        </a:spcBef>
        <a:spcAft>
          <a:spcPct val="0"/>
        </a:spcAft>
        <a:defRPr sz="4400">
          <a:solidFill>
            <a:schemeClr val="tx2"/>
          </a:solidFill>
          <a:latin typeface="Comic Sans MS" panose="030F0702030302020204" pitchFamily="66" charset="0"/>
        </a:defRPr>
      </a:lvl8pPr>
      <a:lvl9pPr marL="1828800" algn="ctr" rtl="0" fontAlgn="base">
        <a:spcBef>
          <a:spcPct val="0"/>
        </a:spcBef>
        <a:spcAft>
          <a:spcPct val="0"/>
        </a:spcAft>
        <a:defRPr sz="44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8.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8.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8.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8.xml"/><Relationship Id="rId1" Type="http://schemas.openxmlformats.org/officeDocument/2006/relationships/themeOverride" Target="../theme/themeOverride12.xml"/><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8.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8.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8.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8.xml"/><Relationship Id="rId1" Type="http://schemas.openxmlformats.org/officeDocument/2006/relationships/themeOverride" Target="../theme/themeOverride16.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8.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8.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9.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8.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8.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8.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8.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70E000"/>
            </a:gs>
            <a:gs pos="100000">
              <a:srgbClr val="4B9500"/>
            </a:gs>
          </a:gsLst>
          <a:lin ang="2700000" scaled="1"/>
        </a:gradFill>
        <a:effectLst/>
      </p:bgPr>
    </p:bg>
    <p:spTree>
      <p:nvGrpSpPr>
        <p:cNvPr id="1" name=""/>
        <p:cNvGrpSpPr/>
        <p:nvPr/>
      </p:nvGrpSpPr>
      <p:grpSpPr>
        <a:xfrm>
          <a:off x="0" y="0"/>
          <a:ext cx="0" cy="0"/>
          <a:chOff x="0" y="0"/>
          <a:chExt cx="0" cy="0"/>
        </a:xfrm>
      </p:grpSpPr>
      <p:pic>
        <p:nvPicPr>
          <p:cNvPr id="3074" name="Picture 5" descr="C:\My Documents\Cowpat\logo.jpg"/>
          <p:cNvPicPr>
            <a:picLocks noChangeAspect="1" noChangeArrowheads="1"/>
          </p:cNvPicPr>
          <p:nvPr/>
        </p:nvPicPr>
        <p:blipFill>
          <a:blip r:embed="rId3">
            <a:clrChange>
              <a:clrFrom>
                <a:srgbClr val="FFFDFE"/>
              </a:clrFrom>
              <a:clrTo>
                <a:srgbClr val="FFFDFE">
                  <a:alpha val="0"/>
                </a:srgbClr>
              </a:clrTo>
            </a:clrChange>
            <a:lum contrast="12000"/>
            <a:extLst>
              <a:ext uri="{28A0092B-C50C-407E-A947-70E740481C1C}">
                <a14:useLocalDpi xmlns:a14="http://schemas.microsoft.com/office/drawing/2010/main" val="0"/>
              </a:ext>
            </a:extLst>
          </a:blip>
          <a:srcRect/>
          <a:stretch>
            <a:fillRect/>
          </a:stretch>
        </p:blipFill>
        <p:spPr bwMode="auto">
          <a:xfrm>
            <a:off x="470249" y="307849"/>
            <a:ext cx="1096963"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1" descr="C:\My Documents\Cowpat\flyer.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136" y="4824985"/>
            <a:ext cx="1314450" cy="1636713"/>
          </a:xfrm>
          <a:prstGeom prst="rect">
            <a:avLst/>
          </a:prstGeom>
          <a:noFill/>
          <a:ln>
            <a:noFill/>
          </a:ln>
          <a:extLst>
            <a:ext uri="{909E8E84-426E-40DD-AFC4-6F175D3DCCD1}">
              <a14:hiddenFill xmlns:a14="http://schemas.microsoft.com/office/drawing/2010/main">
                <a:solidFill>
                  <a:srgbClr val="70E000"/>
                </a:solidFill>
              </a14:hiddenFill>
            </a:ext>
            <a:ext uri="{91240B29-F687-4F45-9708-019B960494DF}">
              <a14:hiddenLine xmlns:a14="http://schemas.microsoft.com/office/drawing/2010/main" w="9525">
                <a:solidFill>
                  <a:schemeClr val="tx2"/>
                </a:solidFill>
                <a:miter lim="800000"/>
                <a:headEnd/>
                <a:tailEnd/>
              </a14:hiddenLine>
            </a:ext>
          </a:extLst>
        </p:spPr>
      </p:pic>
      <p:sp>
        <p:nvSpPr>
          <p:cNvPr id="3076" name="Freeform 19"/>
          <p:cNvSpPr>
            <a:spLocks/>
          </p:cNvSpPr>
          <p:nvPr/>
        </p:nvSpPr>
        <p:spPr bwMode="auto">
          <a:xfrm>
            <a:off x="929386" y="579120"/>
            <a:ext cx="1092200" cy="4648200"/>
          </a:xfrm>
          <a:custGeom>
            <a:avLst/>
            <a:gdLst>
              <a:gd name="T0" fmla="*/ 0 w 688"/>
              <a:gd name="T1" fmla="*/ 0 h 2928"/>
              <a:gd name="T2" fmla="*/ 838200 w 688"/>
              <a:gd name="T3" fmla="*/ 1371600 h 2928"/>
              <a:gd name="T4" fmla="*/ 1066800 w 688"/>
              <a:gd name="T5" fmla="*/ 2590800 h 2928"/>
              <a:gd name="T6" fmla="*/ 990600 w 688"/>
              <a:gd name="T7" fmla="*/ 3886200 h 2928"/>
              <a:gd name="T8" fmla="*/ 914400 w 688"/>
              <a:gd name="T9" fmla="*/ 4648200 h 29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8" h="2928">
                <a:moveTo>
                  <a:pt x="0" y="0"/>
                </a:moveTo>
                <a:cubicBezTo>
                  <a:pt x="208" y="296"/>
                  <a:pt x="416" y="592"/>
                  <a:pt x="528" y="864"/>
                </a:cubicBezTo>
                <a:cubicBezTo>
                  <a:pt x="640" y="1136"/>
                  <a:pt x="656" y="1368"/>
                  <a:pt x="672" y="1632"/>
                </a:cubicBezTo>
                <a:cubicBezTo>
                  <a:pt x="688" y="1896"/>
                  <a:pt x="640" y="2232"/>
                  <a:pt x="624" y="2448"/>
                </a:cubicBezTo>
                <a:cubicBezTo>
                  <a:pt x="608" y="2664"/>
                  <a:pt x="584" y="2856"/>
                  <a:pt x="576" y="292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FFFF66"/>
              </a:solidFill>
            </a:endParaRPr>
          </a:p>
        </p:txBody>
      </p:sp>
      <p:sp>
        <p:nvSpPr>
          <p:cNvPr id="3077" name="Rectangle 20"/>
          <p:cNvSpPr>
            <a:spLocks noGrp="1" noChangeArrowheads="1"/>
          </p:cNvSpPr>
          <p:nvPr>
            <p:ph type="ctrTitle"/>
          </p:nvPr>
        </p:nvSpPr>
        <p:spPr>
          <a:xfrm>
            <a:off x="3200400" y="838200"/>
            <a:ext cx="6629400" cy="1143000"/>
          </a:xfrm>
        </p:spPr>
        <p:txBody>
          <a:bodyPr anchor="ctr"/>
          <a:lstStyle/>
          <a:p>
            <a:pPr eaLnBrk="1" hangingPunct="1"/>
            <a:r>
              <a:rPr lang="en-GB" altLang="en-US" sz="4400" dirty="0" smtClean="0">
                <a:latin typeface="Comic Sans MS" panose="030F0702030302020204" pitchFamily="66" charset="0"/>
              </a:rPr>
              <a:t>A kite time line.</a:t>
            </a:r>
            <a:endParaRPr lang="en-GB" altLang="en-US" sz="4400" dirty="0">
              <a:latin typeface="Comic Sans MS" panose="030F0702030302020204" pitchFamily="66" charset="0"/>
            </a:endParaRPr>
          </a:p>
        </p:txBody>
      </p:sp>
      <p:sp>
        <p:nvSpPr>
          <p:cNvPr id="3078" name="Rectangle 21"/>
          <p:cNvSpPr>
            <a:spLocks noGrp="1" noChangeArrowheads="1"/>
          </p:cNvSpPr>
          <p:nvPr>
            <p:ph type="subTitle" idx="1"/>
          </p:nvPr>
        </p:nvSpPr>
        <p:spPr>
          <a:xfrm>
            <a:off x="3962400" y="2438400"/>
            <a:ext cx="5715000" cy="3048000"/>
          </a:xfrm>
        </p:spPr>
        <p:txBody>
          <a:bodyPr/>
          <a:lstStyle/>
          <a:p>
            <a:pPr eaLnBrk="1" hangingPunct="1"/>
            <a:r>
              <a:rPr lang="en-GB" altLang="en-US" sz="3200" dirty="0">
                <a:latin typeface="Comic Sans MS" panose="030F0702030302020204" pitchFamily="66" charset="0"/>
              </a:rPr>
              <a:t>Prepared by</a:t>
            </a:r>
          </a:p>
          <a:p>
            <a:pPr eaLnBrk="1" hangingPunct="1"/>
            <a:r>
              <a:rPr lang="en-GB" altLang="en-US" sz="3200" dirty="0">
                <a:latin typeface="Comic Sans MS" panose="030F0702030302020204" pitchFamily="66" charset="0"/>
              </a:rPr>
              <a:t>Arthur Dibble</a:t>
            </a:r>
          </a:p>
          <a:p>
            <a:pPr eaLnBrk="1" hangingPunct="1"/>
            <a:r>
              <a:rPr lang="en-GB" altLang="en-US" sz="3200" dirty="0">
                <a:latin typeface="Comic Sans MS" panose="030F0702030302020204" pitchFamily="66" charset="0"/>
              </a:rPr>
              <a:t>Vice-president WHKF</a:t>
            </a:r>
          </a:p>
          <a:p>
            <a:pPr eaLnBrk="1" hangingPunct="1"/>
            <a:r>
              <a:rPr lang="en-GB" altLang="en-US" sz="3200" dirty="0">
                <a:latin typeface="Comic Sans MS" panose="030F0702030302020204" pitchFamily="66" charset="0"/>
              </a:rPr>
              <a:t>arthur.dibble@ntlworld.com</a:t>
            </a:r>
          </a:p>
          <a:p>
            <a:pPr eaLnBrk="1" hangingPunct="1"/>
            <a:r>
              <a:rPr lang="en-GB" altLang="en-US" sz="3200" dirty="0">
                <a:latin typeface="Comic Sans MS" panose="030F0702030302020204" pitchFamily="66" charset="0"/>
              </a:rPr>
              <a:t>www.tedberets.co.uk</a:t>
            </a:r>
          </a:p>
        </p:txBody>
      </p:sp>
    </p:spTree>
    <p:extLst>
      <p:ext uri="{BB962C8B-B14F-4D97-AF65-F5344CB8AC3E}">
        <p14:creationId xmlns:p14="http://schemas.microsoft.com/office/powerpoint/2010/main" val="256830476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640080"/>
          </a:xfrm>
        </p:spPr>
        <p:txBody>
          <a:bodyPr/>
          <a:lstStyle/>
          <a:p>
            <a:r>
              <a:rPr lang="en-GB" dirty="0" smtClean="0"/>
              <a:t>1844AD</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3288" y="1702117"/>
            <a:ext cx="4572000" cy="3444240"/>
          </a:xfrm>
        </p:spPr>
      </p:pic>
      <p:sp>
        <p:nvSpPr>
          <p:cNvPr id="4" name="Text Placeholder 3"/>
          <p:cNvSpPr>
            <a:spLocks noGrp="1"/>
          </p:cNvSpPr>
          <p:nvPr>
            <p:ph type="body" sz="half" idx="2"/>
          </p:nvPr>
        </p:nvSpPr>
        <p:spPr/>
        <p:txBody>
          <a:bodyPr/>
          <a:lstStyle/>
          <a:p>
            <a:pPr algn="just"/>
            <a:r>
              <a:rPr lang="en-GB" dirty="0" smtClean="0">
                <a:solidFill>
                  <a:srgbClr val="00B050"/>
                </a:solidFill>
              </a:rPr>
              <a:t>When they wanted to build a bridge across the Niagara river below the falls the biggest problem was to get the first line across. They therefore held a competition to see who could be first to fly a kite from one side to the other. </a:t>
            </a:r>
          </a:p>
          <a:p>
            <a:pPr algn="just"/>
            <a:r>
              <a:rPr lang="en-GB" dirty="0" smtClean="0">
                <a:solidFill>
                  <a:srgbClr val="00B050"/>
                </a:solidFill>
              </a:rPr>
              <a:t>This was eventually won by a 12 year old boy.</a:t>
            </a:r>
            <a:endParaRPr lang="en-GB" dirty="0">
              <a:solidFill>
                <a:srgbClr val="00B050"/>
              </a:solidFill>
            </a:endParaRPr>
          </a:p>
        </p:txBody>
      </p:sp>
    </p:spTree>
    <p:extLst>
      <p:ext uri="{BB962C8B-B14F-4D97-AF65-F5344CB8AC3E}">
        <p14:creationId xmlns:p14="http://schemas.microsoft.com/office/powerpoint/2010/main" val="192048134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630936"/>
          </a:xfrm>
        </p:spPr>
        <p:txBody>
          <a:bodyPr/>
          <a:lstStyle/>
          <a:p>
            <a:r>
              <a:rPr lang="en-GB" dirty="0" smtClean="0"/>
              <a:t>1893AD</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00864" y="2063305"/>
            <a:ext cx="3736848" cy="2721864"/>
          </a:xfrm>
        </p:spPr>
      </p:pic>
      <p:sp>
        <p:nvSpPr>
          <p:cNvPr id="4" name="Text Placeholder 3"/>
          <p:cNvSpPr>
            <a:spLocks noGrp="1"/>
          </p:cNvSpPr>
          <p:nvPr>
            <p:ph type="body" sz="half" idx="2"/>
          </p:nvPr>
        </p:nvSpPr>
        <p:spPr/>
        <p:txBody>
          <a:bodyPr/>
          <a:lstStyle/>
          <a:p>
            <a:r>
              <a:rPr lang="en-GB" dirty="0" smtClean="0">
                <a:solidFill>
                  <a:srgbClr val="00B050"/>
                </a:solidFill>
              </a:rPr>
              <a:t>During the Boer war Captain Baden-Powell used a train of large kites to lift a man to get a better view of where their canon shells were landing and thus instruct the gunners how to become more accurate. </a:t>
            </a:r>
            <a:endParaRPr lang="en-GB" dirty="0">
              <a:solidFill>
                <a:srgbClr val="00B050"/>
              </a:solidFill>
            </a:endParaRPr>
          </a:p>
        </p:txBody>
      </p:sp>
    </p:spTree>
    <p:extLst>
      <p:ext uri="{BB962C8B-B14F-4D97-AF65-F5344CB8AC3E}">
        <p14:creationId xmlns:p14="http://schemas.microsoft.com/office/powerpoint/2010/main" val="20419102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658368"/>
          </a:xfrm>
        </p:spPr>
        <p:txBody>
          <a:bodyPr/>
          <a:lstStyle/>
          <a:p>
            <a:r>
              <a:rPr lang="en-GB" dirty="0" smtClean="0">
                <a:solidFill>
                  <a:srgbClr val="00B050"/>
                </a:solidFill>
              </a:rPr>
              <a:t>1901AD</a:t>
            </a:r>
            <a:endParaRPr lang="en-GB" dirty="0">
              <a:solidFill>
                <a:srgbClr val="00B050"/>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98209" y="1335024"/>
            <a:ext cx="4613500" cy="4011739"/>
          </a:xfrm>
        </p:spPr>
      </p:pic>
      <p:sp>
        <p:nvSpPr>
          <p:cNvPr id="4" name="Text Placeholder 3"/>
          <p:cNvSpPr>
            <a:spLocks noGrp="1"/>
          </p:cNvSpPr>
          <p:nvPr>
            <p:ph type="body" sz="half" idx="2"/>
          </p:nvPr>
        </p:nvSpPr>
        <p:spPr/>
        <p:txBody>
          <a:bodyPr/>
          <a:lstStyle/>
          <a:p>
            <a:pPr algn="just"/>
            <a:r>
              <a:rPr lang="en-GB" dirty="0" smtClean="0">
                <a:solidFill>
                  <a:srgbClr val="00B050"/>
                </a:solidFill>
              </a:rPr>
              <a:t>Marconi used a kite to lift the aerial for the first ever radio link from Europe to America.</a:t>
            </a:r>
            <a:endParaRPr lang="en-GB" dirty="0">
              <a:solidFill>
                <a:srgbClr val="00B050"/>
              </a:solidFill>
            </a:endParaRPr>
          </a:p>
        </p:txBody>
      </p:sp>
    </p:spTree>
    <p:extLst>
      <p:ext uri="{BB962C8B-B14F-4D97-AF65-F5344CB8AC3E}">
        <p14:creationId xmlns:p14="http://schemas.microsoft.com/office/powerpoint/2010/main" val="59576724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658368"/>
          </a:xfrm>
        </p:spPr>
        <p:txBody>
          <a:bodyPr/>
          <a:lstStyle/>
          <a:p>
            <a:r>
              <a:rPr lang="en-GB" dirty="0" smtClean="0"/>
              <a:t>1908AD</a:t>
            </a:r>
            <a:endParaRPr lang="en-GB"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83188" y="1480395"/>
            <a:ext cx="2469419" cy="1555413"/>
          </a:xfrm>
        </p:spPr>
      </p:pic>
      <p:sp>
        <p:nvSpPr>
          <p:cNvPr id="4" name="Text Placeholder 3"/>
          <p:cNvSpPr>
            <a:spLocks noGrp="1"/>
          </p:cNvSpPr>
          <p:nvPr>
            <p:ph type="body" sz="half" idx="2"/>
          </p:nvPr>
        </p:nvSpPr>
        <p:spPr>
          <a:xfrm>
            <a:off x="840317" y="1591056"/>
            <a:ext cx="3932767" cy="4616260"/>
          </a:xfrm>
        </p:spPr>
        <p:txBody>
          <a:bodyPr/>
          <a:lstStyle/>
          <a:p>
            <a:pPr algn="just"/>
            <a:r>
              <a:rPr lang="en-GB" dirty="0" smtClean="0">
                <a:solidFill>
                  <a:srgbClr val="00B050"/>
                </a:solidFill>
              </a:rPr>
              <a:t>Possibly the most significant contribution from kites was their use in development of the aeroplane. In Britain this was done by an American adventurer and circus performer Samuel Cody who named himself after Buffalo Bill.</a:t>
            </a:r>
          </a:p>
          <a:p>
            <a:pPr algn="just"/>
            <a:r>
              <a:rPr lang="en-GB" dirty="0" smtClean="0">
                <a:solidFill>
                  <a:srgbClr val="00B050"/>
                </a:solidFill>
              </a:rPr>
              <a:t>He worked on man-lifting kites and also the power of engines by tethering them to a tree and seeing how hard they could pull. He then added an engine and propeller to the front of a kite and made the first powered flight in the UK in 1908.</a:t>
            </a:r>
          </a:p>
          <a:p>
            <a:pPr algn="just"/>
            <a:r>
              <a:rPr lang="en-GB" dirty="0" smtClean="0">
                <a:solidFill>
                  <a:srgbClr val="00B050"/>
                </a:solidFill>
              </a:rPr>
              <a:t>An aluminium replica of the tree now stands on Farnborough airfield and a model of his first ‘plane in the near-by museum.</a:t>
            </a:r>
            <a:endParaRPr lang="en-GB" dirty="0">
              <a:solidFill>
                <a:srgbClr val="00B050"/>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8015" y="1480395"/>
            <a:ext cx="3688461" cy="270179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3188" y="3700526"/>
            <a:ext cx="2874473" cy="2168462"/>
          </a:xfrm>
          <a:prstGeom prst="rect">
            <a:avLst/>
          </a:prstGeom>
        </p:spPr>
      </p:pic>
    </p:spTree>
    <p:extLst>
      <p:ext uri="{BB962C8B-B14F-4D97-AF65-F5344CB8AC3E}">
        <p14:creationId xmlns:p14="http://schemas.microsoft.com/office/powerpoint/2010/main" val="420019090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45719"/>
          </a:xfrm>
        </p:spPr>
        <p:txBody>
          <a:bodyPr/>
          <a:lstStyle/>
          <a:p>
            <a:r>
              <a:rPr lang="en-GB" dirty="0" smtClean="0"/>
              <a:t/>
            </a:r>
            <a:br>
              <a:rPr lang="en-GB" dirty="0" smtClean="0"/>
            </a:b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97410" y="731520"/>
            <a:ext cx="5404616" cy="5137468"/>
          </a:xfrm>
        </p:spPr>
      </p:pic>
      <p:sp>
        <p:nvSpPr>
          <p:cNvPr id="4" name="Text Placeholder 3"/>
          <p:cNvSpPr>
            <a:spLocks noGrp="1"/>
          </p:cNvSpPr>
          <p:nvPr>
            <p:ph type="body" sz="half" idx="2"/>
          </p:nvPr>
        </p:nvSpPr>
        <p:spPr/>
        <p:txBody>
          <a:bodyPr/>
          <a:lstStyle/>
          <a:p>
            <a:pPr algn="just"/>
            <a:r>
              <a:rPr lang="en-GB" dirty="0" smtClean="0">
                <a:solidFill>
                  <a:srgbClr val="00B050"/>
                </a:solidFill>
              </a:rPr>
              <a:t>Cody also designed a boat that could be towed by a kite and he successfully used it to make a crossing of the channel.</a:t>
            </a:r>
          </a:p>
          <a:p>
            <a:endParaRPr lang="en-GB" dirty="0">
              <a:solidFill>
                <a:srgbClr val="00B050"/>
              </a:solidFill>
            </a:endParaRPr>
          </a:p>
        </p:txBody>
      </p:sp>
    </p:spTree>
    <p:extLst>
      <p:ext uri="{BB962C8B-B14F-4D97-AF65-F5344CB8AC3E}">
        <p14:creationId xmlns:p14="http://schemas.microsoft.com/office/powerpoint/2010/main" val="79325439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603504"/>
          </a:xfrm>
        </p:spPr>
        <p:txBody>
          <a:bodyPr/>
          <a:lstStyle/>
          <a:p>
            <a:r>
              <a:rPr lang="en-GB" dirty="0" smtClean="0"/>
              <a:t>1943AD</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25290" y="987425"/>
            <a:ext cx="4287995" cy="4873625"/>
          </a:xfrm>
        </p:spPr>
      </p:pic>
      <p:sp>
        <p:nvSpPr>
          <p:cNvPr id="4" name="Text Placeholder 3"/>
          <p:cNvSpPr>
            <a:spLocks noGrp="1"/>
          </p:cNvSpPr>
          <p:nvPr>
            <p:ph type="body" sz="half" idx="2"/>
          </p:nvPr>
        </p:nvSpPr>
        <p:spPr/>
        <p:txBody>
          <a:bodyPr/>
          <a:lstStyle/>
          <a:p>
            <a:r>
              <a:rPr lang="en-GB" dirty="0" smtClean="0">
                <a:solidFill>
                  <a:srgbClr val="00B050"/>
                </a:solidFill>
              </a:rPr>
              <a:t>During the second world war Captain Paul Garber designed a kite that could be steered and with a picture of a plane on it this could be used as a moving target for training RAF fighter pilots and gunnery crews.</a:t>
            </a:r>
            <a:endParaRPr lang="en-GB" dirty="0">
              <a:solidFill>
                <a:srgbClr val="00B050"/>
              </a:solidFill>
            </a:endParaRPr>
          </a:p>
        </p:txBody>
      </p:sp>
    </p:spTree>
    <p:extLst>
      <p:ext uri="{BB962C8B-B14F-4D97-AF65-F5344CB8AC3E}">
        <p14:creationId xmlns:p14="http://schemas.microsoft.com/office/powerpoint/2010/main" val="203451372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45719"/>
          </a:xfrm>
        </p:spPr>
        <p:txBody>
          <a:bodyPr/>
          <a:lstStyle/>
          <a:p>
            <a:r>
              <a:rPr lang="en-GB" dirty="0" smtClean="0"/>
              <a:t/>
            </a:r>
            <a:br>
              <a:rPr lang="en-GB" dirty="0" smtClean="0"/>
            </a:br>
            <a:r>
              <a:rPr lang="en-GB" dirty="0"/>
              <a:t> </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16801" y="987425"/>
            <a:ext cx="5904973" cy="4873625"/>
          </a:xfrm>
        </p:spPr>
      </p:pic>
      <p:sp>
        <p:nvSpPr>
          <p:cNvPr id="4" name="Text Placeholder 3"/>
          <p:cNvSpPr>
            <a:spLocks noGrp="1"/>
          </p:cNvSpPr>
          <p:nvPr>
            <p:ph type="body" sz="half" idx="2"/>
          </p:nvPr>
        </p:nvSpPr>
        <p:spPr/>
        <p:txBody>
          <a:bodyPr/>
          <a:lstStyle/>
          <a:p>
            <a:pPr algn="just"/>
            <a:r>
              <a:rPr lang="en-GB" dirty="0" smtClean="0">
                <a:solidFill>
                  <a:srgbClr val="00B050"/>
                </a:solidFill>
              </a:rPr>
              <a:t>Another use of kites during the war was for lifting the antenna of a hand cranked radio when an airman ditched at sea. This was named the Gibson Girl due to the shape of the transmitter that reminded one of the shape of the girls in the dance troop of the same name.</a:t>
            </a:r>
          </a:p>
          <a:p>
            <a:endParaRPr lang="en-GB" dirty="0">
              <a:solidFill>
                <a:srgbClr val="00B050"/>
              </a:solidFill>
            </a:endParaRPr>
          </a:p>
        </p:txBody>
      </p:sp>
    </p:spTree>
    <p:extLst>
      <p:ext uri="{BB962C8B-B14F-4D97-AF65-F5344CB8AC3E}">
        <p14:creationId xmlns:p14="http://schemas.microsoft.com/office/powerpoint/2010/main" val="315679761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630936"/>
          </a:xfrm>
        </p:spPr>
        <p:txBody>
          <a:bodyPr/>
          <a:lstStyle/>
          <a:p>
            <a:r>
              <a:rPr lang="en-GB" dirty="0" smtClean="0"/>
              <a:t>Traction today</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39328" y="1088136"/>
            <a:ext cx="2834704" cy="2174437"/>
          </a:xfrm>
        </p:spPr>
      </p:pic>
      <p:sp>
        <p:nvSpPr>
          <p:cNvPr id="4" name="Text Placeholder 3"/>
          <p:cNvSpPr>
            <a:spLocks noGrp="1"/>
          </p:cNvSpPr>
          <p:nvPr>
            <p:ph type="body" sz="half" idx="2"/>
          </p:nvPr>
        </p:nvSpPr>
        <p:spPr>
          <a:xfrm>
            <a:off x="657056" y="2560320"/>
            <a:ext cx="3932767" cy="3811588"/>
          </a:xfrm>
        </p:spPr>
        <p:txBody>
          <a:bodyPr/>
          <a:lstStyle/>
          <a:p>
            <a:r>
              <a:rPr lang="en-GB" dirty="0" err="1" smtClean="0">
                <a:solidFill>
                  <a:srgbClr val="00B050"/>
                </a:solidFill>
              </a:rPr>
              <a:t>Pocock’s</a:t>
            </a:r>
            <a:r>
              <a:rPr lang="en-GB" dirty="0" smtClean="0">
                <a:solidFill>
                  <a:srgbClr val="00B050"/>
                </a:solidFill>
              </a:rPr>
              <a:t> </a:t>
            </a:r>
            <a:r>
              <a:rPr lang="en-GB" dirty="0" err="1" smtClean="0">
                <a:solidFill>
                  <a:srgbClr val="00B050"/>
                </a:solidFill>
              </a:rPr>
              <a:t>Charvolant</a:t>
            </a:r>
            <a:r>
              <a:rPr lang="en-GB" dirty="0" smtClean="0">
                <a:solidFill>
                  <a:srgbClr val="00B050"/>
                </a:solidFill>
              </a:rPr>
              <a:t> became the basis of modern day buggies and Cody’s boat for a catamaran. Both were developed by Peter Lynn a famous New Zeeland kite maker.</a:t>
            </a:r>
            <a:endParaRPr lang="en-GB" dirty="0">
              <a:solidFill>
                <a:srgbClr val="00B05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8345" y="3497610"/>
            <a:ext cx="3410712" cy="2721748"/>
          </a:xfrm>
          <a:prstGeom prst="rect">
            <a:avLst/>
          </a:prstGeom>
        </p:spPr>
      </p:pic>
    </p:spTree>
    <p:extLst>
      <p:ext uri="{BB962C8B-B14F-4D97-AF65-F5344CB8AC3E}">
        <p14:creationId xmlns:p14="http://schemas.microsoft.com/office/powerpoint/2010/main" val="104647534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73152"/>
          </a:xfrm>
        </p:spPr>
        <p:txBody>
          <a:bodyPr/>
          <a:lstStyle/>
          <a:p>
            <a:r>
              <a:rPr lang="en-GB" dirty="0" smtClean="0"/>
              <a:t> </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21616" y="1801369"/>
            <a:ext cx="6147549" cy="2980182"/>
          </a:xfrm>
        </p:spPr>
      </p:pic>
      <p:sp>
        <p:nvSpPr>
          <p:cNvPr id="4" name="Text Placeholder 3"/>
          <p:cNvSpPr>
            <a:spLocks noGrp="1"/>
          </p:cNvSpPr>
          <p:nvPr>
            <p:ph type="body" sz="half" idx="2"/>
          </p:nvPr>
        </p:nvSpPr>
        <p:spPr>
          <a:xfrm>
            <a:off x="666582" y="2542032"/>
            <a:ext cx="3932767" cy="3811588"/>
          </a:xfrm>
        </p:spPr>
        <p:txBody>
          <a:bodyPr/>
          <a:lstStyle/>
          <a:p>
            <a:r>
              <a:rPr lang="en-GB" dirty="0" smtClean="0">
                <a:solidFill>
                  <a:srgbClr val="00B050"/>
                </a:solidFill>
              </a:rPr>
              <a:t>More recently commercial uses of kites are being developed with a company called Sky Sails using a huge kite to assist tankers at sea. This has already lead to savings of 30% in fuel used in an Atlantic crossing.</a:t>
            </a:r>
            <a:endParaRPr lang="en-GB" dirty="0">
              <a:solidFill>
                <a:srgbClr val="00B050"/>
              </a:solidFill>
            </a:endParaRPr>
          </a:p>
        </p:txBody>
      </p:sp>
    </p:spTree>
    <p:extLst>
      <p:ext uri="{BB962C8B-B14F-4D97-AF65-F5344CB8AC3E}">
        <p14:creationId xmlns:p14="http://schemas.microsoft.com/office/powerpoint/2010/main" val="176374721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712660"/>
          </a:xfrm>
        </p:spPr>
        <p:txBody>
          <a:bodyPr/>
          <a:lstStyle/>
          <a:p>
            <a:r>
              <a:rPr lang="en-GB" dirty="0" smtClean="0"/>
              <a:t/>
            </a:r>
            <a:br>
              <a:rPr lang="en-GB" dirty="0" smtClean="0"/>
            </a:br>
            <a:r>
              <a:rPr lang="en-GB" dirty="0" smtClean="0"/>
              <a:t>2017AD</a:t>
            </a:r>
            <a:endParaRPr lang="en-GB" dirty="0"/>
          </a:p>
        </p:txBody>
      </p:sp>
      <p:pic>
        <p:nvPicPr>
          <p:cNvPr id="6" name="Content Placeholder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54749" y="969836"/>
            <a:ext cx="6172852" cy="463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2"/>
          </p:nvPr>
        </p:nvSpPr>
        <p:spPr/>
        <p:txBody>
          <a:bodyPr/>
          <a:lstStyle/>
          <a:p>
            <a:pPr algn="just"/>
            <a:r>
              <a:rPr lang="en-GB" dirty="0" smtClean="0">
                <a:solidFill>
                  <a:srgbClr val="00B050"/>
                </a:solidFill>
              </a:rPr>
              <a:t>The most exciting current concept is the possibility of using kites to capture the power of the wind at high levels to generate electricity.</a:t>
            </a:r>
          </a:p>
          <a:p>
            <a:pPr algn="just"/>
            <a:r>
              <a:rPr lang="en-GB" dirty="0" smtClean="0">
                <a:solidFill>
                  <a:srgbClr val="00B050"/>
                </a:solidFill>
              </a:rPr>
              <a:t>Several systems are being tried and the first one has been allocated funds for a pilot version to be built in Scotland.</a:t>
            </a:r>
            <a:endParaRPr lang="en-GB" dirty="0">
              <a:solidFill>
                <a:srgbClr val="00B050"/>
              </a:solidFill>
            </a:endParaRPr>
          </a:p>
        </p:txBody>
      </p:sp>
    </p:spTree>
    <p:extLst>
      <p:ext uri="{BB962C8B-B14F-4D97-AF65-F5344CB8AC3E}">
        <p14:creationId xmlns:p14="http://schemas.microsoft.com/office/powerpoint/2010/main" val="35844205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758952"/>
          </a:xfrm>
        </p:spPr>
        <p:txBody>
          <a:bodyPr/>
          <a:lstStyle/>
          <a:p>
            <a:r>
              <a:rPr lang="en-GB" dirty="0" smtClean="0"/>
              <a:t>Circa 1000BC</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3188" y="1438071"/>
            <a:ext cx="6172200" cy="3972332"/>
          </a:xfrm>
        </p:spPr>
      </p:pic>
      <p:sp>
        <p:nvSpPr>
          <p:cNvPr id="4" name="Text Placeholder 3"/>
          <p:cNvSpPr>
            <a:spLocks noGrp="1"/>
          </p:cNvSpPr>
          <p:nvPr>
            <p:ph type="body" sz="half" idx="2"/>
          </p:nvPr>
        </p:nvSpPr>
        <p:spPr>
          <a:xfrm>
            <a:off x="840318" y="2240280"/>
            <a:ext cx="3932767" cy="3628708"/>
          </a:xfrm>
        </p:spPr>
        <p:txBody>
          <a:bodyPr/>
          <a:lstStyle/>
          <a:p>
            <a:pPr algn="just"/>
            <a:r>
              <a:rPr lang="en-GB" dirty="0" smtClean="0">
                <a:solidFill>
                  <a:srgbClr val="00B050"/>
                </a:solidFill>
              </a:rPr>
              <a:t>A nice little story is that the first kite was from a </a:t>
            </a:r>
            <a:r>
              <a:rPr lang="en-GB" dirty="0">
                <a:solidFill>
                  <a:srgbClr val="00B050"/>
                </a:solidFill>
              </a:rPr>
              <a:t>C</a:t>
            </a:r>
            <a:r>
              <a:rPr lang="en-GB" dirty="0" smtClean="0">
                <a:solidFill>
                  <a:srgbClr val="00B050"/>
                </a:solidFill>
              </a:rPr>
              <a:t>hinaman who was out fishing and the wind blew his coolie hat off. As he cast his line out the hook caught on the brim and it sailed in to the air. A good story but not proven.</a:t>
            </a:r>
            <a:endParaRPr lang="en-GB" dirty="0">
              <a:solidFill>
                <a:srgbClr val="00B050"/>
              </a:solidFill>
            </a:endParaRPr>
          </a:p>
        </p:txBody>
      </p:sp>
    </p:spTree>
    <p:extLst>
      <p:ext uri="{BB962C8B-B14F-4D97-AF65-F5344CB8AC3E}">
        <p14:creationId xmlns:p14="http://schemas.microsoft.com/office/powerpoint/2010/main" val="291717830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altLang="en-US" dirty="0" smtClean="0"/>
              <a:t>WARNINGS</a:t>
            </a:r>
          </a:p>
        </p:txBody>
      </p:sp>
      <p:sp>
        <p:nvSpPr>
          <p:cNvPr id="29699" name="Rectangle 3"/>
          <p:cNvSpPr>
            <a:spLocks noGrp="1" noChangeArrowheads="1"/>
          </p:cNvSpPr>
          <p:nvPr>
            <p:ph type="body" idx="1"/>
          </p:nvPr>
        </p:nvSpPr>
        <p:spPr>
          <a:xfrm>
            <a:off x="914400" y="1981200"/>
            <a:ext cx="10363200" cy="4591050"/>
          </a:xfrm>
        </p:spPr>
        <p:txBody>
          <a:bodyPr/>
          <a:lstStyle/>
          <a:p>
            <a:pPr eaLnBrk="1" hangingPunct="1"/>
            <a:r>
              <a:rPr lang="en-GB" altLang="en-US" sz="1400" dirty="0">
                <a:cs typeface="Times New Roman" panose="02020603050405020304" pitchFamily="18" charset="0"/>
              </a:rPr>
              <a:t>Always fly safely</a:t>
            </a:r>
          </a:p>
          <a:p>
            <a:pPr eaLnBrk="1" hangingPunct="1"/>
            <a:r>
              <a:rPr lang="en-GB" altLang="en-US" sz="1400" dirty="0">
                <a:cs typeface="Times New Roman" panose="02020603050405020304" pitchFamily="18" charset="0"/>
              </a:rPr>
              <a:t>Always be considerate to other people using the same area whether it is noise or physical intrusion into their space.</a:t>
            </a:r>
          </a:p>
          <a:p>
            <a:pPr eaLnBrk="1" hangingPunct="1"/>
            <a:r>
              <a:rPr lang="en-GB" altLang="en-US" sz="1400" dirty="0">
                <a:solidFill>
                  <a:srgbClr val="FF0000"/>
                </a:solidFill>
                <a:cs typeface="Times New Roman" panose="02020603050405020304" pitchFamily="18" charset="0"/>
              </a:rPr>
              <a:t>Never fly at a height of more than </a:t>
            </a:r>
            <a:r>
              <a:rPr lang="en-GB" altLang="en-US" sz="1400" dirty="0" smtClean="0">
                <a:solidFill>
                  <a:srgbClr val="FF0000"/>
                </a:solidFill>
                <a:cs typeface="Times New Roman" panose="02020603050405020304" pitchFamily="18" charset="0"/>
              </a:rPr>
              <a:t>60 metres </a:t>
            </a:r>
            <a:r>
              <a:rPr lang="en-GB" altLang="en-US" sz="1400" dirty="0">
                <a:solidFill>
                  <a:srgbClr val="FF0000"/>
                </a:solidFill>
                <a:cs typeface="Times New Roman" panose="02020603050405020304" pitchFamily="18" charset="0"/>
              </a:rPr>
              <a:t>above ground level </a:t>
            </a:r>
            <a:r>
              <a:rPr lang="en-GB" altLang="en-US" sz="1400" dirty="0">
                <a:cs typeface="Times New Roman" panose="02020603050405020304" pitchFamily="18" charset="0"/>
              </a:rPr>
              <a:t>unless a CAA clearance is in force (as at kite festivals). If you don’t know what the clearance is ASK!</a:t>
            </a:r>
          </a:p>
          <a:p>
            <a:pPr eaLnBrk="1" hangingPunct="1"/>
            <a:r>
              <a:rPr lang="en-GB" altLang="en-US" sz="1400" dirty="0">
                <a:cs typeface="Times New Roman" panose="02020603050405020304" pitchFamily="18" charset="0"/>
              </a:rPr>
              <a:t>Never fly a kite in wet or stormy weather. Always try and keep your line dry.</a:t>
            </a:r>
          </a:p>
          <a:p>
            <a:pPr eaLnBrk="1" hangingPunct="1"/>
            <a:r>
              <a:rPr lang="en-GB" altLang="en-US" sz="1400" dirty="0">
                <a:cs typeface="Times New Roman" panose="02020603050405020304" pitchFamily="18" charset="0"/>
              </a:rPr>
              <a:t>Never fly a kite near power lines, transmission towers or aerials.</a:t>
            </a:r>
          </a:p>
          <a:p>
            <a:pPr eaLnBrk="1" hangingPunct="1"/>
            <a:r>
              <a:rPr lang="en-GB" altLang="en-US" sz="1400" dirty="0">
                <a:cs typeface="Times New Roman" panose="02020603050405020304" pitchFamily="18" charset="0"/>
              </a:rPr>
              <a:t>Never fly near Motorways, roads, car parks or railways.</a:t>
            </a:r>
          </a:p>
          <a:p>
            <a:pPr eaLnBrk="1" hangingPunct="1"/>
            <a:r>
              <a:rPr lang="en-GB" altLang="en-US" sz="1400" dirty="0">
                <a:cs typeface="Times New Roman" panose="02020603050405020304" pitchFamily="18" charset="0"/>
              </a:rPr>
              <a:t>Never fly near airfields</a:t>
            </a:r>
            <a:r>
              <a:rPr lang="en-GB" altLang="en-US" sz="1400" dirty="0" smtClean="0">
                <a:cs typeface="Times New Roman" panose="02020603050405020304" pitchFamily="18" charset="0"/>
              </a:rPr>
              <a:t>. The maximum height limit in any area of restricted air space is 30 metres.</a:t>
            </a:r>
          </a:p>
          <a:p>
            <a:pPr eaLnBrk="1" hangingPunct="1"/>
            <a:r>
              <a:rPr lang="en-GB" altLang="en-US" sz="1400" dirty="0" smtClean="0">
                <a:cs typeface="Times New Roman" panose="02020603050405020304" pitchFamily="18" charset="0"/>
              </a:rPr>
              <a:t>Never have any metal in the flying line and do not attach anything sharp to the line.</a:t>
            </a:r>
          </a:p>
          <a:p>
            <a:pPr eaLnBrk="1" hangingPunct="1"/>
            <a:r>
              <a:rPr lang="en-GB" altLang="en-US" sz="1400" dirty="0" smtClean="0">
                <a:cs typeface="Times New Roman" panose="02020603050405020304" pitchFamily="18" charset="0"/>
              </a:rPr>
              <a:t>Always make sure that you use an adequate anchor for large kites and never leave them unattended.</a:t>
            </a:r>
          </a:p>
          <a:p>
            <a:pPr eaLnBrk="1" hangingPunct="1"/>
            <a:r>
              <a:rPr lang="en-GB" altLang="en-US" sz="1400" dirty="0" smtClean="0">
                <a:cs typeface="Times New Roman" panose="02020603050405020304" pitchFamily="18" charset="0"/>
              </a:rPr>
              <a:t>Always wear strong gloves when flying large kites.</a:t>
            </a:r>
            <a:endParaRPr lang="en-GB" altLang="en-US" sz="1400" dirty="0">
              <a:cs typeface="Times New Roman" panose="02020603050405020304" pitchFamily="18" charset="0"/>
            </a:endParaRPr>
          </a:p>
          <a:p>
            <a:pPr eaLnBrk="1" hangingPunct="1"/>
            <a:r>
              <a:rPr lang="en-GB" altLang="en-US" sz="1400" dirty="0">
                <a:cs typeface="Times New Roman" panose="02020603050405020304" pitchFamily="18" charset="0"/>
              </a:rPr>
              <a:t>Always give priority to domestic animals particularly if they are showing signs of distress.</a:t>
            </a:r>
          </a:p>
          <a:p>
            <a:pPr eaLnBrk="1" hangingPunct="1"/>
            <a:r>
              <a:rPr lang="en-GB" altLang="en-US" sz="1400" dirty="0">
                <a:cs typeface="Times New Roman" panose="02020603050405020304" pitchFamily="18" charset="0"/>
              </a:rPr>
              <a:t>Always clear up after yourself, especially lines, tails and bits of plastic that could trap, choke or injure domestic animals.</a:t>
            </a:r>
          </a:p>
          <a:p>
            <a:pPr eaLnBrk="1" hangingPunct="1"/>
            <a:r>
              <a:rPr lang="en-GB" altLang="en-US" sz="1400" dirty="0">
                <a:cs typeface="Times New Roman" panose="02020603050405020304" pitchFamily="18" charset="0"/>
              </a:rPr>
              <a:t>Never fly near those kite-eating trees.</a:t>
            </a:r>
          </a:p>
          <a:p>
            <a:pPr eaLnBrk="1" hangingPunct="1"/>
            <a:r>
              <a:rPr lang="en-GB" altLang="en-US" sz="1400" dirty="0">
                <a:cs typeface="Times New Roman" panose="02020603050405020304" pitchFamily="18" charset="0"/>
              </a:rPr>
              <a:t>Finally remember…..your kites can get really quite lonely up high in the sky; just occasionally, look up and give them a SMILE. It will make you feel better too.</a:t>
            </a:r>
          </a:p>
        </p:txBody>
      </p:sp>
    </p:spTree>
    <p:extLst>
      <p:ext uri="{BB962C8B-B14F-4D97-AF65-F5344CB8AC3E}">
        <p14:creationId xmlns:p14="http://schemas.microsoft.com/office/powerpoint/2010/main" val="1196725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70E000"/>
            </a:gs>
            <a:gs pos="100000">
              <a:srgbClr val="4B9500"/>
            </a:gs>
          </a:gsLst>
          <a:lin ang="2700000" scaled="1"/>
        </a:gradFill>
        <a:effectLst/>
      </p:bgPr>
    </p:bg>
    <p:spTree>
      <p:nvGrpSpPr>
        <p:cNvPr id="1" name=""/>
        <p:cNvGrpSpPr/>
        <p:nvPr/>
      </p:nvGrpSpPr>
      <p:grpSpPr>
        <a:xfrm>
          <a:off x="0" y="0"/>
          <a:ext cx="0" cy="0"/>
          <a:chOff x="0" y="0"/>
          <a:chExt cx="0" cy="0"/>
        </a:xfrm>
      </p:grpSpPr>
      <p:pic>
        <p:nvPicPr>
          <p:cNvPr id="89090" name="Picture 2" descr="C:\My Documents\Cowpat\logo.jpg"/>
          <p:cNvPicPr>
            <a:picLocks noChangeAspect="1" noChangeArrowheads="1"/>
          </p:cNvPicPr>
          <p:nvPr/>
        </p:nvPicPr>
        <p:blipFill>
          <a:blip r:embed="rId3">
            <a:clrChange>
              <a:clrFrom>
                <a:srgbClr val="FFFDFE"/>
              </a:clrFrom>
              <a:clrTo>
                <a:srgbClr val="FFFDFE">
                  <a:alpha val="0"/>
                </a:srgbClr>
              </a:clrTo>
            </a:clrChange>
            <a:lum contrast="12000"/>
            <a:extLst>
              <a:ext uri="{28A0092B-C50C-407E-A947-70E740481C1C}">
                <a14:useLocalDpi xmlns:a14="http://schemas.microsoft.com/office/drawing/2010/main" val="0"/>
              </a:ext>
            </a:extLst>
          </a:blip>
          <a:srcRect/>
          <a:stretch>
            <a:fillRect/>
          </a:stretch>
        </p:blipFill>
        <p:spPr bwMode="auto">
          <a:xfrm>
            <a:off x="1676401" y="152401"/>
            <a:ext cx="1096963"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descr="C:\My Documents\Cowpat\flyer.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0" y="4953001"/>
            <a:ext cx="1314450" cy="1636713"/>
          </a:xfrm>
          <a:prstGeom prst="rect">
            <a:avLst/>
          </a:prstGeom>
          <a:noFill/>
          <a:ln>
            <a:noFill/>
          </a:ln>
          <a:extLst>
            <a:ext uri="{909E8E84-426E-40DD-AFC4-6F175D3DCCD1}">
              <a14:hiddenFill xmlns:a14="http://schemas.microsoft.com/office/drawing/2010/main">
                <a:solidFill>
                  <a:srgbClr val="70E000"/>
                </a:solidFill>
              </a14:hiddenFill>
            </a:ext>
            <a:ext uri="{91240B29-F687-4F45-9708-019B960494DF}">
              <a14:hiddenLine xmlns:a14="http://schemas.microsoft.com/office/drawing/2010/main" w="9525">
                <a:solidFill>
                  <a:schemeClr val="tx2"/>
                </a:solidFill>
                <a:miter lim="800000"/>
                <a:headEnd/>
                <a:tailEnd/>
              </a14:hiddenLine>
            </a:ext>
          </a:extLst>
        </p:spPr>
      </p:pic>
      <p:sp>
        <p:nvSpPr>
          <p:cNvPr id="89092" name="Freeform 4"/>
          <p:cNvSpPr>
            <a:spLocks/>
          </p:cNvSpPr>
          <p:nvPr/>
        </p:nvSpPr>
        <p:spPr bwMode="auto">
          <a:xfrm>
            <a:off x="2209800" y="533400"/>
            <a:ext cx="1092200" cy="4648200"/>
          </a:xfrm>
          <a:custGeom>
            <a:avLst/>
            <a:gdLst>
              <a:gd name="T0" fmla="*/ 0 w 688"/>
              <a:gd name="T1" fmla="*/ 0 h 2928"/>
              <a:gd name="T2" fmla="*/ 838200 w 688"/>
              <a:gd name="T3" fmla="*/ 1371600 h 2928"/>
              <a:gd name="T4" fmla="*/ 1066800 w 688"/>
              <a:gd name="T5" fmla="*/ 2590800 h 2928"/>
              <a:gd name="T6" fmla="*/ 990600 w 688"/>
              <a:gd name="T7" fmla="*/ 3886200 h 2928"/>
              <a:gd name="T8" fmla="*/ 914400 w 688"/>
              <a:gd name="T9" fmla="*/ 4648200 h 29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8" h="2928">
                <a:moveTo>
                  <a:pt x="0" y="0"/>
                </a:moveTo>
                <a:cubicBezTo>
                  <a:pt x="208" y="296"/>
                  <a:pt x="416" y="592"/>
                  <a:pt x="528" y="864"/>
                </a:cubicBezTo>
                <a:cubicBezTo>
                  <a:pt x="640" y="1136"/>
                  <a:pt x="656" y="1368"/>
                  <a:pt x="672" y="1632"/>
                </a:cubicBezTo>
                <a:cubicBezTo>
                  <a:pt x="688" y="1896"/>
                  <a:pt x="640" y="2232"/>
                  <a:pt x="624" y="2448"/>
                </a:cubicBezTo>
                <a:cubicBezTo>
                  <a:pt x="608" y="2664"/>
                  <a:pt x="584" y="2856"/>
                  <a:pt x="576" y="292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FFFF66"/>
              </a:solidFill>
            </a:endParaRPr>
          </a:p>
        </p:txBody>
      </p:sp>
      <p:sp>
        <p:nvSpPr>
          <p:cNvPr id="89093" name="Rectangle 7"/>
          <p:cNvSpPr>
            <a:spLocks noGrp="1" noChangeArrowheads="1"/>
          </p:cNvSpPr>
          <p:nvPr>
            <p:ph type="subTitle" idx="4294967295"/>
          </p:nvPr>
        </p:nvSpPr>
        <p:spPr>
          <a:xfrm>
            <a:off x="3657600" y="1143000"/>
            <a:ext cx="6400800" cy="4419600"/>
          </a:xfrm>
        </p:spPr>
        <p:txBody>
          <a:bodyPr/>
          <a:lstStyle/>
          <a:p>
            <a:pPr marL="0" indent="0" algn="ctr" eaLnBrk="1" hangingPunct="1">
              <a:buNone/>
            </a:pPr>
            <a:r>
              <a:rPr lang="en-GB" altLang="en-US" smtClean="0">
                <a:latin typeface="Comic Sans MS" panose="030F0702030302020204" pitchFamily="66" charset="0"/>
              </a:rPr>
              <a:t>If you want to see more</a:t>
            </a:r>
          </a:p>
          <a:p>
            <a:pPr marL="0" indent="0" algn="ctr" eaLnBrk="1" hangingPunct="1">
              <a:buNone/>
            </a:pPr>
            <a:r>
              <a:rPr lang="en-GB" altLang="en-US" smtClean="0">
                <a:latin typeface="Comic Sans MS" panose="030F0702030302020204" pitchFamily="66" charset="0"/>
              </a:rPr>
              <a:t>Please come to </a:t>
            </a:r>
          </a:p>
          <a:p>
            <a:pPr marL="0" indent="0" algn="ctr" eaLnBrk="1" hangingPunct="1">
              <a:buNone/>
            </a:pPr>
            <a:r>
              <a:rPr lang="en-GB" altLang="en-US" smtClean="0">
                <a:latin typeface="Comic Sans MS" panose="030F0702030302020204" pitchFamily="66" charset="0"/>
              </a:rPr>
              <a:t>our monthly fly-in,</a:t>
            </a:r>
          </a:p>
          <a:p>
            <a:pPr marL="0" indent="0" algn="ctr" eaLnBrk="1" hangingPunct="1">
              <a:buNone/>
            </a:pPr>
            <a:r>
              <a:rPr lang="en-GB" altLang="en-US" smtClean="0">
                <a:latin typeface="Comic Sans MS" panose="030F0702030302020204" pitchFamily="66" charset="0"/>
              </a:rPr>
              <a:t>Second Sunday every month</a:t>
            </a:r>
          </a:p>
          <a:p>
            <a:pPr marL="0" indent="0" algn="ctr" eaLnBrk="1" hangingPunct="1">
              <a:buNone/>
            </a:pPr>
            <a:r>
              <a:rPr lang="en-GB" altLang="en-US" smtClean="0">
                <a:latin typeface="Comic Sans MS" panose="030F0702030302020204" pitchFamily="66" charset="0"/>
              </a:rPr>
              <a:t>at</a:t>
            </a:r>
          </a:p>
          <a:p>
            <a:pPr marL="0" indent="0" algn="ctr" eaLnBrk="1" hangingPunct="1">
              <a:buNone/>
            </a:pPr>
            <a:r>
              <a:rPr lang="en-GB" altLang="en-US" smtClean="0">
                <a:latin typeface="Comic Sans MS" panose="030F0702030302020204" pitchFamily="66" charset="0"/>
              </a:rPr>
              <a:t>Barbury Castle near Swindon</a:t>
            </a:r>
          </a:p>
          <a:p>
            <a:pPr marL="0" indent="0" algn="ctr" eaLnBrk="1" hangingPunct="1">
              <a:buNone/>
            </a:pPr>
            <a:r>
              <a:rPr lang="en-GB" altLang="en-US" sz="2800">
                <a:latin typeface="Comic Sans MS" panose="030F0702030302020204" pitchFamily="66" charset="0"/>
              </a:rPr>
              <a:t>www.whkf.org.uk</a:t>
            </a:r>
          </a:p>
          <a:p>
            <a:pPr marL="0" indent="0" algn="ctr" eaLnBrk="1" hangingPunct="1">
              <a:buNone/>
            </a:pPr>
            <a:endParaRPr lang="en-GB" altLang="en-US" smtClean="0">
              <a:latin typeface="Comic Sans MS" panose="030F0702030302020204" pitchFamily="66" charset="0"/>
            </a:endParaRPr>
          </a:p>
        </p:txBody>
      </p:sp>
    </p:spTree>
    <p:extLst>
      <p:ext uri="{BB962C8B-B14F-4D97-AF65-F5344CB8AC3E}">
        <p14:creationId xmlns:p14="http://schemas.microsoft.com/office/powerpoint/2010/main" val="262410080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70E000"/>
            </a:gs>
            <a:gs pos="100000">
              <a:srgbClr val="4B9500"/>
            </a:gs>
          </a:gsLst>
          <a:lin ang="2700000" scaled="1"/>
        </a:gradFill>
        <a:effectLst/>
      </p:bgPr>
    </p:bg>
    <p:spTree>
      <p:nvGrpSpPr>
        <p:cNvPr id="1" name=""/>
        <p:cNvGrpSpPr/>
        <p:nvPr/>
      </p:nvGrpSpPr>
      <p:grpSpPr>
        <a:xfrm>
          <a:off x="0" y="0"/>
          <a:ext cx="0" cy="0"/>
          <a:chOff x="0" y="0"/>
          <a:chExt cx="0" cy="0"/>
        </a:xfrm>
      </p:grpSpPr>
      <p:pic>
        <p:nvPicPr>
          <p:cNvPr id="91138" name="Picture 2" descr="C:\My Documents\Cowpat\logo.jpg"/>
          <p:cNvPicPr>
            <a:picLocks noChangeAspect="1" noChangeArrowheads="1"/>
          </p:cNvPicPr>
          <p:nvPr/>
        </p:nvPicPr>
        <p:blipFill>
          <a:blip r:embed="rId3">
            <a:clrChange>
              <a:clrFrom>
                <a:srgbClr val="FFFDFE"/>
              </a:clrFrom>
              <a:clrTo>
                <a:srgbClr val="FFFDFE">
                  <a:alpha val="0"/>
                </a:srgbClr>
              </a:clrTo>
            </a:clrChange>
            <a:lum contrast="12000"/>
            <a:extLst>
              <a:ext uri="{28A0092B-C50C-407E-A947-70E740481C1C}">
                <a14:useLocalDpi xmlns:a14="http://schemas.microsoft.com/office/drawing/2010/main" val="0"/>
              </a:ext>
            </a:extLst>
          </a:blip>
          <a:srcRect/>
          <a:stretch>
            <a:fillRect/>
          </a:stretch>
        </p:blipFill>
        <p:spPr bwMode="auto">
          <a:xfrm>
            <a:off x="1676401" y="152401"/>
            <a:ext cx="1096963"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3" descr="C:\My Documents\Cowpat\flyer.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0" y="4953001"/>
            <a:ext cx="1314450" cy="1636713"/>
          </a:xfrm>
          <a:prstGeom prst="rect">
            <a:avLst/>
          </a:prstGeom>
          <a:noFill/>
          <a:ln>
            <a:noFill/>
          </a:ln>
          <a:extLst>
            <a:ext uri="{909E8E84-426E-40DD-AFC4-6F175D3DCCD1}">
              <a14:hiddenFill xmlns:a14="http://schemas.microsoft.com/office/drawing/2010/main">
                <a:solidFill>
                  <a:srgbClr val="70E000"/>
                </a:solidFill>
              </a14:hiddenFill>
            </a:ext>
            <a:ext uri="{91240B29-F687-4F45-9708-019B960494DF}">
              <a14:hiddenLine xmlns:a14="http://schemas.microsoft.com/office/drawing/2010/main" w="9525">
                <a:solidFill>
                  <a:schemeClr val="tx2"/>
                </a:solidFill>
                <a:miter lim="800000"/>
                <a:headEnd/>
                <a:tailEnd/>
              </a14:hiddenLine>
            </a:ext>
          </a:extLst>
        </p:spPr>
      </p:pic>
      <p:sp>
        <p:nvSpPr>
          <p:cNvPr id="91140" name="Freeform 4"/>
          <p:cNvSpPr>
            <a:spLocks/>
          </p:cNvSpPr>
          <p:nvPr/>
        </p:nvSpPr>
        <p:spPr bwMode="auto">
          <a:xfrm>
            <a:off x="2209800" y="533400"/>
            <a:ext cx="1092200" cy="4648200"/>
          </a:xfrm>
          <a:custGeom>
            <a:avLst/>
            <a:gdLst>
              <a:gd name="T0" fmla="*/ 0 w 688"/>
              <a:gd name="T1" fmla="*/ 0 h 2928"/>
              <a:gd name="T2" fmla="*/ 838200 w 688"/>
              <a:gd name="T3" fmla="*/ 1371600 h 2928"/>
              <a:gd name="T4" fmla="*/ 1066800 w 688"/>
              <a:gd name="T5" fmla="*/ 2590800 h 2928"/>
              <a:gd name="T6" fmla="*/ 990600 w 688"/>
              <a:gd name="T7" fmla="*/ 3886200 h 2928"/>
              <a:gd name="T8" fmla="*/ 914400 w 688"/>
              <a:gd name="T9" fmla="*/ 4648200 h 29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8" h="2928">
                <a:moveTo>
                  <a:pt x="0" y="0"/>
                </a:moveTo>
                <a:cubicBezTo>
                  <a:pt x="208" y="296"/>
                  <a:pt x="416" y="592"/>
                  <a:pt x="528" y="864"/>
                </a:cubicBezTo>
                <a:cubicBezTo>
                  <a:pt x="640" y="1136"/>
                  <a:pt x="656" y="1368"/>
                  <a:pt x="672" y="1632"/>
                </a:cubicBezTo>
                <a:cubicBezTo>
                  <a:pt x="688" y="1896"/>
                  <a:pt x="640" y="2232"/>
                  <a:pt x="624" y="2448"/>
                </a:cubicBezTo>
                <a:cubicBezTo>
                  <a:pt x="608" y="2664"/>
                  <a:pt x="584" y="2856"/>
                  <a:pt x="576" y="292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FFFF66"/>
              </a:solidFill>
            </a:endParaRPr>
          </a:p>
        </p:txBody>
      </p:sp>
      <p:sp>
        <p:nvSpPr>
          <p:cNvPr id="91141" name="Rectangle 5"/>
          <p:cNvSpPr>
            <a:spLocks noGrp="1" noChangeArrowheads="1"/>
          </p:cNvSpPr>
          <p:nvPr>
            <p:ph type="title" idx="4294967295"/>
          </p:nvPr>
        </p:nvSpPr>
        <p:spPr>
          <a:xfrm>
            <a:off x="4038600" y="457200"/>
            <a:ext cx="6324600" cy="5181600"/>
          </a:xfrm>
        </p:spPr>
        <p:txBody>
          <a:bodyPr/>
          <a:lstStyle/>
          <a:p>
            <a:pPr eaLnBrk="1" hangingPunct="1"/>
            <a:r>
              <a:rPr lang="en-GB" altLang="en-US" sz="6600">
                <a:solidFill>
                  <a:schemeClr val="tx1"/>
                </a:solidFill>
                <a:latin typeface="Comic Sans MS" panose="030F0702030302020204" pitchFamily="66" charset="0"/>
              </a:rPr>
              <a:t>That’s all folks</a:t>
            </a:r>
            <a:br>
              <a:rPr lang="en-GB" altLang="en-US" sz="6600">
                <a:solidFill>
                  <a:schemeClr val="tx1"/>
                </a:solidFill>
                <a:latin typeface="Comic Sans MS" panose="030F0702030302020204" pitchFamily="66" charset="0"/>
              </a:rPr>
            </a:br>
            <a:r>
              <a:rPr lang="en-GB" altLang="en-US" sz="3200">
                <a:solidFill>
                  <a:schemeClr val="tx1"/>
                </a:solidFill>
                <a:latin typeface="Comic Sans MS" panose="030F0702030302020204" pitchFamily="66" charset="0"/>
              </a:rPr>
              <a:t>thank you for you attention</a:t>
            </a:r>
            <a:br>
              <a:rPr lang="en-GB" altLang="en-US" sz="3200">
                <a:solidFill>
                  <a:schemeClr val="tx1"/>
                </a:solidFill>
                <a:latin typeface="Comic Sans MS" panose="030F0702030302020204" pitchFamily="66" charset="0"/>
              </a:rPr>
            </a:br>
            <a:endParaRPr lang="en-GB" altLang="en-US" sz="6600">
              <a:latin typeface="Comic Sans MS" panose="030F0702030302020204" pitchFamily="66" charset="0"/>
            </a:endParaRPr>
          </a:p>
        </p:txBody>
      </p:sp>
    </p:spTree>
    <p:extLst>
      <p:ext uri="{BB962C8B-B14F-4D97-AF65-F5344CB8AC3E}">
        <p14:creationId xmlns:p14="http://schemas.microsoft.com/office/powerpoint/2010/main" val="70007101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777240"/>
          </a:xfrm>
        </p:spPr>
        <p:txBody>
          <a:bodyPr/>
          <a:lstStyle/>
          <a:p>
            <a:r>
              <a:rPr lang="en-GB" dirty="0" smtClean="0"/>
              <a:t>196BC</a:t>
            </a:r>
            <a:endParaRPr lang="en-GB"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508" r="2508"/>
          <a:stretch>
            <a:fillRect/>
          </a:stretch>
        </p:blipFill>
        <p:spPr/>
      </p:pic>
      <p:sp>
        <p:nvSpPr>
          <p:cNvPr id="4" name="Text Placeholder 3"/>
          <p:cNvSpPr>
            <a:spLocks noGrp="1"/>
          </p:cNvSpPr>
          <p:nvPr>
            <p:ph type="body" sz="half" idx="2"/>
          </p:nvPr>
        </p:nvSpPr>
        <p:spPr/>
        <p:txBody>
          <a:bodyPr/>
          <a:lstStyle/>
          <a:p>
            <a:pPr algn="just"/>
            <a:r>
              <a:rPr lang="en-GB" dirty="0" smtClean="0">
                <a:solidFill>
                  <a:srgbClr val="00B050"/>
                </a:solidFill>
              </a:rPr>
              <a:t>General Han </a:t>
            </a:r>
            <a:r>
              <a:rPr lang="en-GB" dirty="0" err="1" smtClean="0">
                <a:solidFill>
                  <a:srgbClr val="00B050"/>
                </a:solidFill>
              </a:rPr>
              <a:t>Hsin’s</a:t>
            </a:r>
            <a:r>
              <a:rPr lang="en-GB" dirty="0" smtClean="0">
                <a:solidFill>
                  <a:srgbClr val="00B050"/>
                </a:solidFill>
              </a:rPr>
              <a:t> army besieged a city, but were unable to get in so the General devised a plan to dig a tunnel under the walls and surprise the enemy from inside. How ever he didn’t know how far to dig. By flying a kite above the walls, measuring the angle and length of string he was able to calculate it.</a:t>
            </a:r>
          </a:p>
          <a:p>
            <a:pPr algn="just"/>
            <a:r>
              <a:rPr lang="en-GB" dirty="0" smtClean="0">
                <a:solidFill>
                  <a:srgbClr val="00B050"/>
                </a:solidFill>
              </a:rPr>
              <a:t>As we all know from our trigonometry lessons:-</a:t>
            </a:r>
          </a:p>
          <a:p>
            <a:pPr algn="just"/>
            <a:endParaRPr lang="en-GB" dirty="0">
              <a:solidFill>
                <a:srgbClr val="00B050"/>
              </a:solidFill>
            </a:endParaRPr>
          </a:p>
          <a:p>
            <a:pPr algn="ctr"/>
            <a:r>
              <a:rPr lang="en-GB" dirty="0" smtClean="0">
                <a:solidFill>
                  <a:srgbClr val="00B050"/>
                </a:solidFill>
              </a:rPr>
              <a:t>A=</a:t>
            </a:r>
            <a:r>
              <a:rPr lang="en-GB" dirty="0" err="1" smtClean="0">
                <a:solidFill>
                  <a:srgbClr val="00B050"/>
                </a:solidFill>
              </a:rPr>
              <a:t>H.cos</a:t>
            </a:r>
            <a:r>
              <a:rPr lang="el-GR" i="1" dirty="0" smtClean="0">
                <a:solidFill>
                  <a:srgbClr val="00B050"/>
                </a:solidFill>
              </a:rPr>
              <a:t>θ</a:t>
            </a:r>
            <a:endParaRPr lang="en-GB" i="1" dirty="0">
              <a:solidFill>
                <a:srgbClr val="00B050"/>
              </a:solidFill>
            </a:endParaRPr>
          </a:p>
        </p:txBody>
      </p:sp>
    </p:spTree>
    <p:extLst>
      <p:ext uri="{BB962C8B-B14F-4D97-AF65-F5344CB8AC3E}">
        <p14:creationId xmlns:p14="http://schemas.microsoft.com/office/powerpoint/2010/main" val="343127298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676656"/>
          </a:xfrm>
        </p:spPr>
        <p:txBody>
          <a:bodyPr/>
          <a:lstStyle/>
          <a:p>
            <a:r>
              <a:rPr lang="en-GB" dirty="0" smtClean="0"/>
              <a:t>600AD</a:t>
            </a:r>
            <a:endParaRPr lang="en-GB"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3936" r="3936"/>
          <a:stretch>
            <a:fillRect/>
          </a:stretch>
        </p:blipFill>
        <p:spPr/>
      </p:pic>
      <p:sp>
        <p:nvSpPr>
          <p:cNvPr id="3" name="Content Placeholder 2"/>
          <p:cNvSpPr>
            <a:spLocks noGrp="1"/>
          </p:cNvSpPr>
          <p:nvPr>
            <p:ph type="body" sz="half" idx="2"/>
          </p:nvPr>
        </p:nvSpPr>
        <p:spPr>
          <a:xfrm>
            <a:off x="840318" y="2049463"/>
            <a:ext cx="3932767" cy="3811588"/>
          </a:xfrm>
        </p:spPr>
        <p:txBody>
          <a:bodyPr/>
          <a:lstStyle/>
          <a:p>
            <a:pPr marL="0" indent="0" algn="just">
              <a:buNone/>
            </a:pPr>
            <a:r>
              <a:rPr lang="en-GB" sz="2000" dirty="0" smtClean="0">
                <a:solidFill>
                  <a:srgbClr val="00B050"/>
                </a:solidFill>
              </a:rPr>
              <a:t>General </a:t>
            </a:r>
            <a:r>
              <a:rPr lang="en-GB" sz="2000" dirty="0" err="1" smtClean="0">
                <a:solidFill>
                  <a:srgbClr val="00B050"/>
                </a:solidFill>
              </a:rPr>
              <a:t>Gim</a:t>
            </a:r>
            <a:r>
              <a:rPr lang="en-GB" sz="2000" dirty="0" smtClean="0">
                <a:solidFill>
                  <a:srgbClr val="00B050"/>
                </a:solidFill>
              </a:rPr>
              <a:t> Yu-Sin’s army was in battle when a shooting star fell to earth. This was considered to be a very bad omen and his men became scared. One night he fixed a fire ball below a kite and flew it in to the air. When his troops saw this they thought it was the star ascending and their confidence was restored and they won the battle.</a:t>
            </a:r>
            <a:endParaRPr lang="en-GB" sz="2000" dirty="0">
              <a:solidFill>
                <a:srgbClr val="00B050"/>
              </a:solidFill>
            </a:endParaRPr>
          </a:p>
        </p:txBody>
      </p:sp>
    </p:spTree>
    <p:extLst>
      <p:ext uri="{BB962C8B-B14F-4D97-AF65-F5344CB8AC3E}">
        <p14:creationId xmlns:p14="http://schemas.microsoft.com/office/powerpoint/2010/main" val="285796374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alpha val="5000"/>
                <a:lumMod val="30000"/>
                <a:lumOff val="7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594360"/>
          </a:xfrm>
        </p:spPr>
        <p:txBody>
          <a:bodyPr/>
          <a:lstStyle/>
          <a:p>
            <a:r>
              <a:rPr lang="en-GB" dirty="0" smtClean="0"/>
              <a:t>1295AD</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3188" y="1431838"/>
            <a:ext cx="6172200" cy="3984799"/>
          </a:xfrm>
        </p:spPr>
      </p:pic>
      <p:sp>
        <p:nvSpPr>
          <p:cNvPr id="4" name="Text Placeholder 3"/>
          <p:cNvSpPr>
            <a:spLocks noGrp="1"/>
          </p:cNvSpPr>
          <p:nvPr>
            <p:ph type="body" sz="half" idx="2"/>
          </p:nvPr>
        </p:nvSpPr>
        <p:spPr/>
        <p:txBody>
          <a:bodyPr/>
          <a:lstStyle/>
          <a:p>
            <a:r>
              <a:rPr lang="en-GB" sz="2000" dirty="0" smtClean="0">
                <a:solidFill>
                  <a:srgbClr val="00B050"/>
                </a:solidFill>
              </a:rPr>
              <a:t>Marco Polo introduces kites to Europe.</a:t>
            </a:r>
            <a:endParaRPr lang="en-GB" sz="2000" dirty="0">
              <a:solidFill>
                <a:srgbClr val="00B050"/>
              </a:solidFill>
            </a:endParaRPr>
          </a:p>
        </p:txBody>
      </p:sp>
    </p:spTree>
    <p:extLst>
      <p:ext uri="{BB962C8B-B14F-4D97-AF65-F5344CB8AC3E}">
        <p14:creationId xmlns:p14="http://schemas.microsoft.com/office/powerpoint/2010/main" val="75058090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45719"/>
          </a:xfrm>
        </p:spPr>
        <p:txBody>
          <a:bodyPr/>
          <a:lstStyle/>
          <a:p>
            <a:r>
              <a:rPr lang="en-GB" dirty="0" smtClean="0"/>
              <a:t/>
            </a:r>
            <a:br>
              <a:rPr lang="en-GB" dirty="0" smtClean="0"/>
            </a:b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3188" y="1180337"/>
            <a:ext cx="6172200" cy="4487801"/>
          </a:xfrm>
        </p:spPr>
      </p:pic>
      <p:sp>
        <p:nvSpPr>
          <p:cNvPr id="4" name="Text Placeholder 3"/>
          <p:cNvSpPr>
            <a:spLocks noGrp="1"/>
          </p:cNvSpPr>
          <p:nvPr>
            <p:ph type="body" sz="half" idx="2"/>
          </p:nvPr>
        </p:nvSpPr>
        <p:spPr>
          <a:xfrm>
            <a:off x="875964" y="2057400"/>
            <a:ext cx="3932767" cy="3811588"/>
          </a:xfrm>
        </p:spPr>
        <p:txBody>
          <a:bodyPr/>
          <a:lstStyle/>
          <a:p>
            <a:pPr algn="just"/>
            <a:r>
              <a:rPr lang="en-GB" dirty="0" smtClean="0">
                <a:solidFill>
                  <a:srgbClr val="00B050"/>
                </a:solidFill>
              </a:rPr>
              <a:t>No one knows how long Islanders from the Southern Pacific Island have been using leaf kites for fishing.</a:t>
            </a:r>
          </a:p>
          <a:p>
            <a:pPr algn="just"/>
            <a:r>
              <a:rPr lang="en-GB" dirty="0" smtClean="0">
                <a:solidFill>
                  <a:srgbClr val="00B050"/>
                </a:solidFill>
              </a:rPr>
              <a:t>A second line is attached to the kite with a hook on the end disguised using raw cotton. The kite is then flown out over the water at a height to trail the lure across the surface. This stops the shadow of the fisherman for frightening the fish.</a:t>
            </a:r>
            <a:endParaRPr lang="en-GB" dirty="0">
              <a:solidFill>
                <a:srgbClr val="00B050"/>
              </a:solidFill>
            </a:endParaRPr>
          </a:p>
        </p:txBody>
      </p:sp>
    </p:spTree>
    <p:extLst>
      <p:ext uri="{BB962C8B-B14F-4D97-AF65-F5344CB8AC3E}">
        <p14:creationId xmlns:p14="http://schemas.microsoft.com/office/powerpoint/2010/main" val="94391561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585216"/>
          </a:xfrm>
        </p:spPr>
        <p:txBody>
          <a:bodyPr/>
          <a:lstStyle/>
          <a:p>
            <a:r>
              <a:rPr lang="en-GB" dirty="0" smtClean="0"/>
              <a:t>Circa 1600AD</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3188" y="1515603"/>
            <a:ext cx="6172200" cy="3817268"/>
          </a:xfrm>
        </p:spPr>
      </p:pic>
      <p:sp>
        <p:nvSpPr>
          <p:cNvPr id="4" name="Text Placeholder 3"/>
          <p:cNvSpPr>
            <a:spLocks noGrp="1"/>
          </p:cNvSpPr>
          <p:nvPr>
            <p:ph type="body" sz="half" idx="2"/>
          </p:nvPr>
        </p:nvSpPr>
        <p:spPr/>
        <p:txBody>
          <a:bodyPr/>
          <a:lstStyle/>
          <a:p>
            <a:pPr algn="just"/>
            <a:r>
              <a:rPr lang="en-GB" sz="2000" dirty="0" smtClean="0">
                <a:solidFill>
                  <a:srgbClr val="00B050"/>
                </a:solidFill>
              </a:rPr>
              <a:t>Kites were used to rescue the crews of ships wrecked on the rocks. If the wind was in the right direction they would fly a kite over the cliffs and this could be caught by people on land. They would use the kite line to pull heavier ropes up until they were strong enough for the crew to climb up.</a:t>
            </a:r>
            <a:endParaRPr lang="en-GB" sz="2000" dirty="0">
              <a:solidFill>
                <a:srgbClr val="00B050"/>
              </a:solidFill>
            </a:endParaRPr>
          </a:p>
        </p:txBody>
      </p:sp>
    </p:spTree>
    <p:extLst>
      <p:ext uri="{BB962C8B-B14F-4D97-AF65-F5344CB8AC3E}">
        <p14:creationId xmlns:p14="http://schemas.microsoft.com/office/powerpoint/2010/main" val="323047240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621792"/>
          </a:xfrm>
        </p:spPr>
        <p:txBody>
          <a:bodyPr/>
          <a:lstStyle/>
          <a:p>
            <a:r>
              <a:rPr lang="en-GB" dirty="0" smtClean="0"/>
              <a:t>1752AD</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22277" y="987425"/>
            <a:ext cx="3694021" cy="4873625"/>
          </a:xfrm>
        </p:spPr>
      </p:pic>
      <p:sp>
        <p:nvSpPr>
          <p:cNvPr id="4" name="Text Placeholder 3"/>
          <p:cNvSpPr>
            <a:spLocks noGrp="1"/>
          </p:cNvSpPr>
          <p:nvPr>
            <p:ph type="body" sz="half" idx="2"/>
          </p:nvPr>
        </p:nvSpPr>
        <p:spPr/>
        <p:txBody>
          <a:bodyPr/>
          <a:lstStyle/>
          <a:p>
            <a:pPr algn="just"/>
            <a:r>
              <a:rPr lang="en-GB" sz="2000" dirty="0" smtClean="0">
                <a:solidFill>
                  <a:srgbClr val="00B050"/>
                </a:solidFill>
              </a:rPr>
              <a:t>Benjamin Franklyn flew a kite up in to a thunderstorm to prove that lightening was similar to the electricity that they had started to produce on the ground.</a:t>
            </a:r>
          </a:p>
          <a:p>
            <a:pPr algn="just"/>
            <a:r>
              <a:rPr lang="en-GB" sz="2000" dirty="0" smtClean="0">
                <a:solidFill>
                  <a:srgbClr val="FF0000"/>
                </a:solidFill>
              </a:rPr>
              <a:t>Don’t try this yourselves or you may end up as toast like a number of others who followed Franklyn.</a:t>
            </a:r>
            <a:endParaRPr lang="en-GB" sz="2000" dirty="0">
              <a:solidFill>
                <a:srgbClr val="FF0000"/>
              </a:solidFill>
            </a:endParaRPr>
          </a:p>
        </p:txBody>
      </p:sp>
    </p:spTree>
    <p:extLst>
      <p:ext uri="{BB962C8B-B14F-4D97-AF65-F5344CB8AC3E}">
        <p14:creationId xmlns:p14="http://schemas.microsoft.com/office/powerpoint/2010/main" val="291681004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749808"/>
          </a:xfrm>
        </p:spPr>
        <p:txBody>
          <a:bodyPr/>
          <a:lstStyle/>
          <a:p>
            <a:r>
              <a:rPr lang="en-GB" dirty="0" smtClean="0"/>
              <a:t>1822AD</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30985" y="987425"/>
            <a:ext cx="4276605" cy="4873625"/>
          </a:xfrm>
        </p:spPr>
      </p:pic>
      <p:sp>
        <p:nvSpPr>
          <p:cNvPr id="4" name="Text Placeholder 3"/>
          <p:cNvSpPr>
            <a:spLocks noGrp="1"/>
          </p:cNvSpPr>
          <p:nvPr>
            <p:ph type="body" sz="half" idx="2"/>
          </p:nvPr>
        </p:nvSpPr>
        <p:spPr/>
        <p:txBody>
          <a:bodyPr/>
          <a:lstStyle/>
          <a:p>
            <a:r>
              <a:rPr lang="en-GB" dirty="0" smtClean="0">
                <a:solidFill>
                  <a:srgbClr val="00B050"/>
                </a:solidFill>
              </a:rPr>
              <a:t>George Pocock harnessed a large kite to the front of a carriage, in place of horses, and completed journeys of up to 100 miles some times at speeds of over 20 mph.</a:t>
            </a:r>
          </a:p>
          <a:p>
            <a:r>
              <a:rPr lang="en-GB" dirty="0" smtClean="0">
                <a:solidFill>
                  <a:srgbClr val="00B050"/>
                </a:solidFill>
              </a:rPr>
              <a:t>This made life difficult for the toll keepers who’s charges depended on the number of horses that were pulling you carriage.</a:t>
            </a:r>
            <a:endParaRPr lang="en-GB" dirty="0">
              <a:solidFill>
                <a:srgbClr val="00B050"/>
              </a:solidFill>
            </a:endParaRPr>
          </a:p>
        </p:txBody>
      </p:sp>
    </p:spTree>
    <p:extLst>
      <p:ext uri="{BB962C8B-B14F-4D97-AF65-F5344CB8AC3E}">
        <p14:creationId xmlns:p14="http://schemas.microsoft.com/office/powerpoint/2010/main" val="397591177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FFFF66"/>
      </a:dk1>
      <a:lt1>
        <a:srgbClr val="FFFFFF"/>
      </a:lt1>
      <a:dk2>
        <a:srgbClr val="0099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
      <a:dk1>
        <a:srgbClr val="FFFF66"/>
      </a:dk1>
      <a:lt1>
        <a:srgbClr val="FFFFFF"/>
      </a:lt1>
      <a:dk2>
        <a:srgbClr val="0099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
      <a:dk1>
        <a:srgbClr val="FFFF66"/>
      </a:dk1>
      <a:lt1>
        <a:srgbClr val="FFFFFF"/>
      </a:lt1>
      <a:dk2>
        <a:srgbClr val="0099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
      <a:dk1>
        <a:srgbClr val="1E8E2E"/>
      </a:dk1>
      <a:lt1>
        <a:srgbClr val="CCFF99"/>
      </a:lt1>
      <a:dk2>
        <a:srgbClr val="548F19"/>
      </a:dk2>
      <a:lt2>
        <a:srgbClr val="2B5911"/>
      </a:lt2>
      <a:accent1>
        <a:srgbClr val="6EB814"/>
      </a:accent1>
      <a:accent2>
        <a:srgbClr val="E03220"/>
      </a:accent2>
      <a:accent3>
        <a:srgbClr val="E2FFCA"/>
      </a:accent3>
      <a:accent4>
        <a:srgbClr val="187826"/>
      </a:accent4>
      <a:accent5>
        <a:srgbClr val="BAD8AA"/>
      </a:accent5>
      <a:accent6>
        <a:srgbClr val="CB2C1C"/>
      </a:accent6>
      <a:hlink>
        <a:srgbClr val="CCCCFF"/>
      </a:hlink>
      <a:folHlink>
        <a:srgbClr val="C2CA2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FFFF66"/>
    </a:dk1>
    <a:lt1>
      <a:srgbClr val="FFFFFF"/>
    </a:lt1>
    <a:dk2>
      <a:srgbClr val="0099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
    <a:dk1>
      <a:srgbClr val="FFFF66"/>
    </a:dk1>
    <a:lt1>
      <a:srgbClr val="FFFFFF"/>
    </a:lt1>
    <a:dk2>
      <a:srgbClr val="0099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
    <a:dk1>
      <a:srgbClr val="FFFF66"/>
    </a:dk1>
    <a:lt1>
      <a:srgbClr val="FFFFFF"/>
    </a:lt1>
    <a:dk2>
      <a:srgbClr val="0099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
    <a:dk1>
      <a:srgbClr val="FFFF66"/>
    </a:dk1>
    <a:lt1>
      <a:srgbClr val="FFFFFF"/>
    </a:lt1>
    <a:dk2>
      <a:srgbClr val="0099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
    <a:dk1>
      <a:srgbClr val="FFFF66"/>
    </a:dk1>
    <a:lt1>
      <a:srgbClr val="FFFFFF"/>
    </a:lt1>
    <a:dk2>
      <a:srgbClr val="0099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
    <a:dk1>
      <a:srgbClr val="FFFF66"/>
    </a:dk1>
    <a:lt1>
      <a:srgbClr val="FFFFFF"/>
    </a:lt1>
    <a:dk2>
      <a:srgbClr val="0099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
    <a:dk1>
      <a:srgbClr val="FFFF66"/>
    </a:dk1>
    <a:lt1>
      <a:srgbClr val="FFFFFF"/>
    </a:lt1>
    <a:dk2>
      <a:srgbClr val="0099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themeOverride>
</file>

<file path=ppt/theme/themeOverride16.xml><?xml version="1.0" encoding="utf-8"?>
<a:themeOverride xmlns:a="http://schemas.openxmlformats.org/drawingml/2006/main">
  <a:clrScheme name="">
    <a:dk1>
      <a:srgbClr val="FFFF66"/>
    </a:dk1>
    <a:lt1>
      <a:srgbClr val="FFFFFF"/>
    </a:lt1>
    <a:dk2>
      <a:srgbClr val="0099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themeOverride>
</file>

<file path=ppt/theme/themeOverride17.xml><?xml version="1.0" encoding="utf-8"?>
<a:themeOverride xmlns:a="http://schemas.openxmlformats.org/drawingml/2006/main">
  <a:clrScheme name="">
    <a:dk1>
      <a:srgbClr val="FFFF66"/>
    </a:dk1>
    <a:lt1>
      <a:srgbClr val="FFFFFF"/>
    </a:lt1>
    <a:dk2>
      <a:srgbClr val="0099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themeOverride>
</file>

<file path=ppt/theme/themeOverride18.xml><?xml version="1.0" encoding="utf-8"?>
<a:themeOverride xmlns:a="http://schemas.openxmlformats.org/drawingml/2006/main">
  <a:clrScheme name="">
    <a:dk1>
      <a:srgbClr val="FFFF66"/>
    </a:dk1>
    <a:lt1>
      <a:srgbClr val="FFFFFF"/>
    </a:lt1>
    <a:dk2>
      <a:srgbClr val="0099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FFFF66"/>
    </a:dk1>
    <a:lt1>
      <a:srgbClr val="FFFFFF"/>
    </a:lt1>
    <a:dk2>
      <a:srgbClr val="0099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FFFF66"/>
    </a:dk1>
    <a:lt1>
      <a:srgbClr val="FFFFFF"/>
    </a:lt1>
    <a:dk2>
      <a:srgbClr val="0099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FFFF66"/>
    </a:dk1>
    <a:lt1>
      <a:srgbClr val="FFFFFF"/>
    </a:lt1>
    <a:dk2>
      <a:srgbClr val="0099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FFFF66"/>
    </a:dk1>
    <a:lt1>
      <a:srgbClr val="FFFFFF"/>
    </a:lt1>
    <a:dk2>
      <a:srgbClr val="0099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FFFF66"/>
    </a:dk1>
    <a:lt1>
      <a:srgbClr val="FFFFFF"/>
    </a:lt1>
    <a:dk2>
      <a:srgbClr val="0099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
    <a:dk1>
      <a:srgbClr val="FFFF66"/>
    </a:dk1>
    <a:lt1>
      <a:srgbClr val="FFFFFF"/>
    </a:lt1>
    <a:dk2>
      <a:srgbClr val="0099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
    <a:dk1>
      <a:srgbClr val="FFFF66"/>
    </a:dk1>
    <a:lt1>
      <a:srgbClr val="FFFFFF"/>
    </a:lt1>
    <a:dk2>
      <a:srgbClr val="0099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
    <a:dk1>
      <a:srgbClr val="FFFF66"/>
    </a:dk1>
    <a:lt1>
      <a:srgbClr val="FFFFFF"/>
    </a:lt1>
    <a:dk2>
      <a:srgbClr val="0099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330</TotalTime>
  <Words>1224</Words>
  <Application>Microsoft Office PowerPoint</Application>
  <PresentationFormat>Widescreen</PresentationFormat>
  <Paragraphs>79</Paragraphs>
  <Slides>22</Slides>
  <Notes>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22</vt:i4>
      </vt:variant>
    </vt:vector>
  </HeadingPairs>
  <TitlesOfParts>
    <vt:vector size="30" baseType="lpstr">
      <vt:lpstr>Arial</vt:lpstr>
      <vt:lpstr>Calibri</vt:lpstr>
      <vt:lpstr>Comic Sans MS</vt:lpstr>
      <vt:lpstr>Times New Roman</vt:lpstr>
      <vt:lpstr>Default Design</vt:lpstr>
      <vt:lpstr>1_Default Design</vt:lpstr>
      <vt:lpstr>2_Default Design</vt:lpstr>
      <vt:lpstr>3_Default Design</vt:lpstr>
      <vt:lpstr>A kite time line.</vt:lpstr>
      <vt:lpstr>Circa 1000BC</vt:lpstr>
      <vt:lpstr>196BC</vt:lpstr>
      <vt:lpstr>600AD</vt:lpstr>
      <vt:lpstr>1295AD</vt:lpstr>
      <vt:lpstr> </vt:lpstr>
      <vt:lpstr>Circa 1600AD</vt:lpstr>
      <vt:lpstr>1752AD</vt:lpstr>
      <vt:lpstr>1822AD</vt:lpstr>
      <vt:lpstr>1844AD</vt:lpstr>
      <vt:lpstr>1893AD</vt:lpstr>
      <vt:lpstr>1901AD</vt:lpstr>
      <vt:lpstr>1908AD</vt:lpstr>
      <vt:lpstr> </vt:lpstr>
      <vt:lpstr>1943AD</vt:lpstr>
      <vt:lpstr>  </vt:lpstr>
      <vt:lpstr>Traction today</vt:lpstr>
      <vt:lpstr> </vt:lpstr>
      <vt:lpstr> 2017AD</vt:lpstr>
      <vt:lpstr>WARNINGS</vt:lpstr>
      <vt:lpstr>PowerPoint Presentation</vt:lpstr>
      <vt:lpstr>That’s all folks thank you for you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kite time line.</dc:title>
  <dc:creator>Arthur Dibble</dc:creator>
  <cp:lastModifiedBy>Arthur Dibble</cp:lastModifiedBy>
  <cp:revision>26</cp:revision>
  <dcterms:created xsi:type="dcterms:W3CDTF">2017-07-12T11:07:09Z</dcterms:created>
  <dcterms:modified xsi:type="dcterms:W3CDTF">2017-07-18T10:28:24Z</dcterms:modified>
</cp:coreProperties>
</file>